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0" r:id="rId4"/>
    <p:sldId id="258" r:id="rId5"/>
    <p:sldId id="268" r:id="rId6"/>
    <p:sldId id="269" r:id="rId7"/>
    <p:sldId id="260" r:id="rId8"/>
    <p:sldId id="273" r:id="rId9"/>
    <p:sldId id="272" r:id="rId10"/>
    <p:sldId id="271" r:id="rId11"/>
    <p:sldId id="264" r:id="rId12"/>
    <p:sldId id="265" r:id="rId13"/>
    <p:sldId id="26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p:normalViewPr>
  <p:slideViewPr>
    <p:cSldViewPr snapToGrid="0">
      <p:cViewPr varScale="1">
        <p:scale>
          <a:sx n="82" d="100"/>
          <a:sy n="82" d="100"/>
        </p:scale>
        <p:origin x="4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A5CC97-C628-448C-8340-25056819D04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39E2FA8-C869-49C5-92CA-8B97F74B4F00}">
      <dgm:prSet/>
      <dgm:spPr/>
      <dgm:t>
        <a:bodyPr/>
        <a:lstStyle/>
        <a:p>
          <a:r>
            <a:rPr lang="en-US" dirty="0"/>
            <a:t>The hearing will </a:t>
          </a:r>
          <a:r>
            <a:rPr lang="en-GB" dirty="0"/>
            <a:t>take place at the session after the submission of the report.</a:t>
          </a:r>
          <a:endParaRPr lang="en-US" dirty="0"/>
        </a:p>
      </dgm:t>
    </dgm:pt>
    <dgm:pt modelId="{3D0BE4DD-4587-45B3-A130-3A68710C6291}" type="parTrans" cxnId="{212B8BA9-A18F-415D-89AB-E53D5FD4E87C}">
      <dgm:prSet/>
      <dgm:spPr/>
      <dgm:t>
        <a:bodyPr/>
        <a:lstStyle/>
        <a:p>
          <a:endParaRPr lang="en-US"/>
        </a:p>
      </dgm:t>
    </dgm:pt>
    <dgm:pt modelId="{B0DE3492-DD47-414B-B137-149DF920226A}" type="sibTrans" cxnId="{212B8BA9-A18F-415D-89AB-E53D5FD4E87C}">
      <dgm:prSet/>
      <dgm:spPr/>
      <dgm:t>
        <a:bodyPr/>
        <a:lstStyle/>
        <a:p>
          <a:endParaRPr lang="en-US"/>
        </a:p>
      </dgm:t>
    </dgm:pt>
    <dgm:pt modelId="{173D3481-B558-43FA-804A-25412A7011EB}">
      <dgm:prSet/>
      <dgm:spPr/>
      <dgm:t>
        <a:bodyPr/>
        <a:lstStyle/>
        <a:p>
          <a:r>
            <a:rPr lang="en-GB" dirty="0"/>
            <a:t>Hearings can be open or closed.</a:t>
          </a:r>
          <a:endParaRPr lang="en-US" dirty="0"/>
        </a:p>
      </dgm:t>
    </dgm:pt>
    <dgm:pt modelId="{3ADCA678-AE50-4926-A0BF-B8FD3B60FD11}" type="parTrans" cxnId="{E376DFF5-C713-4CA8-9653-A4B3B1C7FD0A}">
      <dgm:prSet/>
      <dgm:spPr/>
      <dgm:t>
        <a:bodyPr/>
        <a:lstStyle/>
        <a:p>
          <a:endParaRPr lang="en-US"/>
        </a:p>
      </dgm:t>
    </dgm:pt>
    <dgm:pt modelId="{3EF85904-026E-46B5-B8A6-E63299FCA059}" type="sibTrans" cxnId="{E376DFF5-C713-4CA8-9653-A4B3B1C7FD0A}">
      <dgm:prSet/>
      <dgm:spPr/>
      <dgm:t>
        <a:bodyPr/>
        <a:lstStyle/>
        <a:p>
          <a:endParaRPr lang="en-US"/>
        </a:p>
      </dgm:t>
    </dgm:pt>
    <dgm:pt modelId="{100ED424-CC32-49E7-A833-06019E8B10AA}">
      <dgm:prSet/>
      <dgm:spPr/>
      <dgm:t>
        <a:bodyPr/>
        <a:lstStyle/>
        <a:p>
          <a:r>
            <a:rPr lang="en-GB" dirty="0"/>
            <a:t>The State will make an oral presentation on their report</a:t>
          </a:r>
          <a:endParaRPr lang="en-US" dirty="0"/>
        </a:p>
      </dgm:t>
    </dgm:pt>
    <dgm:pt modelId="{B457721C-1506-45C1-8395-41C3EFBA19BC}" type="parTrans" cxnId="{CAF49762-D4A3-48AD-A566-0E1290A54EF1}">
      <dgm:prSet/>
      <dgm:spPr/>
      <dgm:t>
        <a:bodyPr/>
        <a:lstStyle/>
        <a:p>
          <a:endParaRPr lang="en-US"/>
        </a:p>
      </dgm:t>
    </dgm:pt>
    <dgm:pt modelId="{A1F37A2A-086F-42F6-A5AC-EB289135D98B}" type="sibTrans" cxnId="{CAF49762-D4A3-48AD-A566-0E1290A54EF1}">
      <dgm:prSet/>
      <dgm:spPr/>
      <dgm:t>
        <a:bodyPr/>
        <a:lstStyle/>
        <a:p>
          <a:endParaRPr lang="en-US"/>
        </a:p>
      </dgm:t>
    </dgm:pt>
    <dgm:pt modelId="{70E8854E-1BD8-483F-974C-D84A3666F1D6}">
      <dgm:prSet/>
      <dgm:spPr/>
      <dgm:t>
        <a:bodyPr/>
        <a:lstStyle/>
        <a:p>
          <a:r>
            <a:rPr lang="en-GB" dirty="0"/>
            <a:t>Committee members can</a:t>
          </a:r>
          <a:r>
            <a:rPr lang="en-US" dirty="0"/>
            <a:t> ask questions</a:t>
          </a:r>
        </a:p>
      </dgm:t>
    </dgm:pt>
    <dgm:pt modelId="{4C7060A4-8E27-4CBF-88C2-0EE6195A5289}" type="parTrans" cxnId="{F0E46FD9-8CAD-4BA7-AB32-F2C04BC5C1E2}">
      <dgm:prSet/>
      <dgm:spPr/>
      <dgm:t>
        <a:bodyPr/>
        <a:lstStyle/>
        <a:p>
          <a:endParaRPr lang="en-US"/>
        </a:p>
      </dgm:t>
    </dgm:pt>
    <dgm:pt modelId="{815597B3-079A-47AA-92F0-242B67CC31E3}" type="sibTrans" cxnId="{F0E46FD9-8CAD-4BA7-AB32-F2C04BC5C1E2}">
      <dgm:prSet/>
      <dgm:spPr/>
      <dgm:t>
        <a:bodyPr/>
        <a:lstStyle/>
        <a:p>
          <a:endParaRPr lang="en-US"/>
        </a:p>
      </dgm:t>
    </dgm:pt>
    <dgm:pt modelId="{9F94DAA7-5B4F-416D-AB44-4320195D7DE0}">
      <dgm:prSet/>
      <dgm:spPr/>
      <dgm:t>
        <a:bodyPr/>
        <a:lstStyle/>
        <a:p>
          <a:r>
            <a:rPr lang="en-US" dirty="0"/>
            <a:t>Applicants can comment on the report ‘including the status of and any gaps in implementation and what may be preventing the State from implementing the measures’</a:t>
          </a:r>
        </a:p>
      </dgm:t>
    </dgm:pt>
    <dgm:pt modelId="{DC78ACBE-6E65-4F61-B826-2D48B3A03CF6}" type="parTrans" cxnId="{09B06125-1F4A-4A73-AA0F-3E2AB8443F9E}">
      <dgm:prSet/>
      <dgm:spPr/>
      <dgm:t>
        <a:bodyPr/>
        <a:lstStyle/>
        <a:p>
          <a:endParaRPr lang="en-US"/>
        </a:p>
      </dgm:t>
    </dgm:pt>
    <dgm:pt modelId="{1437DD9F-E2BA-467E-8932-CB058AB2B7FC}" type="sibTrans" cxnId="{09B06125-1F4A-4A73-AA0F-3E2AB8443F9E}">
      <dgm:prSet/>
      <dgm:spPr/>
      <dgm:t>
        <a:bodyPr/>
        <a:lstStyle/>
        <a:p>
          <a:endParaRPr lang="en-US"/>
        </a:p>
      </dgm:t>
    </dgm:pt>
    <dgm:pt modelId="{0E047CCA-1B4D-4B10-9414-735D15963676}">
      <dgm:prSet/>
      <dgm:spPr/>
      <dgm:t>
        <a:bodyPr/>
        <a:lstStyle/>
        <a:p>
          <a:r>
            <a:rPr lang="en-US" dirty="0"/>
            <a:t>After the hearing, the ACERWC will adopt recommendations to assist the State in implementing the decision</a:t>
          </a:r>
        </a:p>
      </dgm:t>
    </dgm:pt>
    <dgm:pt modelId="{E48800F3-B16B-47BB-9FAB-6F6A0ED87193}" type="parTrans" cxnId="{EC74F1A0-B317-457C-9703-F33941EDA820}">
      <dgm:prSet/>
      <dgm:spPr/>
      <dgm:t>
        <a:bodyPr/>
        <a:lstStyle/>
        <a:p>
          <a:endParaRPr lang="en-US"/>
        </a:p>
      </dgm:t>
    </dgm:pt>
    <dgm:pt modelId="{566841C0-42AD-428B-BB02-DB7EAAF6C131}" type="sibTrans" cxnId="{EC74F1A0-B317-457C-9703-F33941EDA820}">
      <dgm:prSet/>
      <dgm:spPr/>
      <dgm:t>
        <a:bodyPr/>
        <a:lstStyle/>
        <a:p>
          <a:endParaRPr lang="en-US"/>
        </a:p>
      </dgm:t>
    </dgm:pt>
    <dgm:pt modelId="{9BFE6F35-1382-4321-9518-1FBBF8C169D4}" type="pres">
      <dgm:prSet presAssocID="{F0A5CC97-C628-448C-8340-25056819D042}" presName="diagram" presStyleCnt="0">
        <dgm:presLayoutVars>
          <dgm:dir/>
          <dgm:resizeHandles val="exact"/>
        </dgm:presLayoutVars>
      </dgm:prSet>
      <dgm:spPr/>
    </dgm:pt>
    <dgm:pt modelId="{3F3DD07C-9C92-48E4-9DF6-00ED838260AA}" type="pres">
      <dgm:prSet presAssocID="{139E2FA8-C869-49C5-92CA-8B97F74B4F00}" presName="node" presStyleLbl="node1" presStyleIdx="0" presStyleCnt="6">
        <dgm:presLayoutVars>
          <dgm:bulletEnabled val="1"/>
        </dgm:presLayoutVars>
      </dgm:prSet>
      <dgm:spPr/>
    </dgm:pt>
    <dgm:pt modelId="{9B26DE77-039D-4298-8713-F27EC1ADDE7D}" type="pres">
      <dgm:prSet presAssocID="{B0DE3492-DD47-414B-B137-149DF920226A}" presName="sibTrans" presStyleCnt="0"/>
      <dgm:spPr/>
    </dgm:pt>
    <dgm:pt modelId="{15508D35-3B02-475E-9D15-528BF5A3EB23}" type="pres">
      <dgm:prSet presAssocID="{173D3481-B558-43FA-804A-25412A7011EB}" presName="node" presStyleLbl="node1" presStyleIdx="1" presStyleCnt="6">
        <dgm:presLayoutVars>
          <dgm:bulletEnabled val="1"/>
        </dgm:presLayoutVars>
      </dgm:prSet>
      <dgm:spPr/>
    </dgm:pt>
    <dgm:pt modelId="{07E5F6AD-E53B-4ECA-B5B0-E15AFDCF010B}" type="pres">
      <dgm:prSet presAssocID="{3EF85904-026E-46B5-B8A6-E63299FCA059}" presName="sibTrans" presStyleCnt="0"/>
      <dgm:spPr/>
    </dgm:pt>
    <dgm:pt modelId="{44956673-C04D-4485-A0ED-ABC91B7E8A6A}" type="pres">
      <dgm:prSet presAssocID="{100ED424-CC32-49E7-A833-06019E8B10AA}" presName="node" presStyleLbl="node1" presStyleIdx="2" presStyleCnt="6">
        <dgm:presLayoutVars>
          <dgm:bulletEnabled val="1"/>
        </dgm:presLayoutVars>
      </dgm:prSet>
      <dgm:spPr/>
    </dgm:pt>
    <dgm:pt modelId="{2B5D108E-E33C-41FE-9EDC-15560A96F7BE}" type="pres">
      <dgm:prSet presAssocID="{A1F37A2A-086F-42F6-A5AC-EB289135D98B}" presName="sibTrans" presStyleCnt="0"/>
      <dgm:spPr/>
    </dgm:pt>
    <dgm:pt modelId="{E8076C0D-16A9-49F3-AA90-2B82AA9C38FD}" type="pres">
      <dgm:prSet presAssocID="{70E8854E-1BD8-483F-974C-D84A3666F1D6}" presName="node" presStyleLbl="node1" presStyleIdx="3" presStyleCnt="6">
        <dgm:presLayoutVars>
          <dgm:bulletEnabled val="1"/>
        </dgm:presLayoutVars>
      </dgm:prSet>
      <dgm:spPr/>
    </dgm:pt>
    <dgm:pt modelId="{448321FE-6C55-4DF4-BA33-F8A461771A0B}" type="pres">
      <dgm:prSet presAssocID="{815597B3-079A-47AA-92F0-242B67CC31E3}" presName="sibTrans" presStyleCnt="0"/>
      <dgm:spPr/>
    </dgm:pt>
    <dgm:pt modelId="{A7DB5D0C-7082-4482-80CA-55D1F6AEF3B1}" type="pres">
      <dgm:prSet presAssocID="{9F94DAA7-5B4F-416D-AB44-4320195D7DE0}" presName="node" presStyleLbl="node1" presStyleIdx="4" presStyleCnt="6">
        <dgm:presLayoutVars>
          <dgm:bulletEnabled val="1"/>
        </dgm:presLayoutVars>
      </dgm:prSet>
      <dgm:spPr/>
    </dgm:pt>
    <dgm:pt modelId="{8F823276-7CFA-4440-8780-7D9FD2F3355D}" type="pres">
      <dgm:prSet presAssocID="{1437DD9F-E2BA-467E-8932-CB058AB2B7FC}" presName="sibTrans" presStyleCnt="0"/>
      <dgm:spPr/>
    </dgm:pt>
    <dgm:pt modelId="{37DA6C90-E902-4532-9ACF-E65AF534E5AD}" type="pres">
      <dgm:prSet presAssocID="{0E047CCA-1B4D-4B10-9414-735D15963676}" presName="node" presStyleLbl="node1" presStyleIdx="5" presStyleCnt="6">
        <dgm:presLayoutVars>
          <dgm:bulletEnabled val="1"/>
        </dgm:presLayoutVars>
      </dgm:prSet>
      <dgm:spPr/>
    </dgm:pt>
  </dgm:ptLst>
  <dgm:cxnLst>
    <dgm:cxn modelId="{D4BED61B-C744-4622-B8CF-CB5166602CD5}" type="presOf" srcId="{173D3481-B558-43FA-804A-25412A7011EB}" destId="{15508D35-3B02-475E-9D15-528BF5A3EB23}" srcOrd="0" destOrd="0" presId="urn:microsoft.com/office/officeart/2005/8/layout/default"/>
    <dgm:cxn modelId="{09B06125-1F4A-4A73-AA0F-3E2AB8443F9E}" srcId="{F0A5CC97-C628-448C-8340-25056819D042}" destId="{9F94DAA7-5B4F-416D-AB44-4320195D7DE0}" srcOrd="4" destOrd="0" parTransId="{DC78ACBE-6E65-4F61-B826-2D48B3A03CF6}" sibTransId="{1437DD9F-E2BA-467E-8932-CB058AB2B7FC}"/>
    <dgm:cxn modelId="{585BF129-B9BB-4D94-8109-2A2FA6795314}" type="presOf" srcId="{9F94DAA7-5B4F-416D-AB44-4320195D7DE0}" destId="{A7DB5D0C-7082-4482-80CA-55D1F6AEF3B1}" srcOrd="0" destOrd="0" presId="urn:microsoft.com/office/officeart/2005/8/layout/default"/>
    <dgm:cxn modelId="{4C977241-DA74-41DF-8486-0B2EBB2EE174}" type="presOf" srcId="{0E047CCA-1B4D-4B10-9414-735D15963676}" destId="{37DA6C90-E902-4532-9ACF-E65AF534E5AD}" srcOrd="0" destOrd="0" presId="urn:microsoft.com/office/officeart/2005/8/layout/default"/>
    <dgm:cxn modelId="{CAF49762-D4A3-48AD-A566-0E1290A54EF1}" srcId="{F0A5CC97-C628-448C-8340-25056819D042}" destId="{100ED424-CC32-49E7-A833-06019E8B10AA}" srcOrd="2" destOrd="0" parTransId="{B457721C-1506-45C1-8395-41C3EFBA19BC}" sibTransId="{A1F37A2A-086F-42F6-A5AC-EB289135D98B}"/>
    <dgm:cxn modelId="{EC74F1A0-B317-457C-9703-F33941EDA820}" srcId="{F0A5CC97-C628-448C-8340-25056819D042}" destId="{0E047CCA-1B4D-4B10-9414-735D15963676}" srcOrd="5" destOrd="0" parTransId="{E48800F3-B16B-47BB-9FAB-6F6A0ED87193}" sibTransId="{566841C0-42AD-428B-BB02-DB7EAAF6C131}"/>
    <dgm:cxn modelId="{212B8BA9-A18F-415D-89AB-E53D5FD4E87C}" srcId="{F0A5CC97-C628-448C-8340-25056819D042}" destId="{139E2FA8-C869-49C5-92CA-8B97F74B4F00}" srcOrd="0" destOrd="0" parTransId="{3D0BE4DD-4587-45B3-A130-3A68710C6291}" sibTransId="{B0DE3492-DD47-414B-B137-149DF920226A}"/>
    <dgm:cxn modelId="{F2D144BD-A76A-4057-A4D3-94B2324CC3AF}" type="presOf" srcId="{139E2FA8-C869-49C5-92CA-8B97F74B4F00}" destId="{3F3DD07C-9C92-48E4-9DF6-00ED838260AA}" srcOrd="0" destOrd="0" presId="urn:microsoft.com/office/officeart/2005/8/layout/default"/>
    <dgm:cxn modelId="{1AE854BE-DED2-4A9E-B43C-4DCA084FDA94}" type="presOf" srcId="{100ED424-CC32-49E7-A833-06019E8B10AA}" destId="{44956673-C04D-4485-A0ED-ABC91B7E8A6A}" srcOrd="0" destOrd="0" presId="urn:microsoft.com/office/officeart/2005/8/layout/default"/>
    <dgm:cxn modelId="{F0E46FD9-8CAD-4BA7-AB32-F2C04BC5C1E2}" srcId="{F0A5CC97-C628-448C-8340-25056819D042}" destId="{70E8854E-1BD8-483F-974C-D84A3666F1D6}" srcOrd="3" destOrd="0" parTransId="{4C7060A4-8E27-4CBF-88C2-0EE6195A5289}" sibTransId="{815597B3-079A-47AA-92F0-242B67CC31E3}"/>
    <dgm:cxn modelId="{1D9CD5EC-9135-4275-B077-883A242A0B03}" type="presOf" srcId="{70E8854E-1BD8-483F-974C-D84A3666F1D6}" destId="{E8076C0D-16A9-49F3-AA90-2B82AA9C38FD}" srcOrd="0" destOrd="0" presId="urn:microsoft.com/office/officeart/2005/8/layout/default"/>
    <dgm:cxn modelId="{D97629ED-3734-4950-B65B-A9FE1E79B11B}" type="presOf" srcId="{F0A5CC97-C628-448C-8340-25056819D042}" destId="{9BFE6F35-1382-4321-9518-1FBBF8C169D4}" srcOrd="0" destOrd="0" presId="urn:microsoft.com/office/officeart/2005/8/layout/default"/>
    <dgm:cxn modelId="{E376DFF5-C713-4CA8-9653-A4B3B1C7FD0A}" srcId="{F0A5CC97-C628-448C-8340-25056819D042}" destId="{173D3481-B558-43FA-804A-25412A7011EB}" srcOrd="1" destOrd="0" parTransId="{3ADCA678-AE50-4926-A0BF-B8FD3B60FD11}" sibTransId="{3EF85904-026E-46B5-B8A6-E63299FCA059}"/>
    <dgm:cxn modelId="{CFF7D8CD-99E8-47CC-B120-9EB587EC06D9}" type="presParOf" srcId="{9BFE6F35-1382-4321-9518-1FBBF8C169D4}" destId="{3F3DD07C-9C92-48E4-9DF6-00ED838260AA}" srcOrd="0" destOrd="0" presId="urn:microsoft.com/office/officeart/2005/8/layout/default"/>
    <dgm:cxn modelId="{390C1B7F-96BA-4565-B5C8-98EDD0CF41C2}" type="presParOf" srcId="{9BFE6F35-1382-4321-9518-1FBBF8C169D4}" destId="{9B26DE77-039D-4298-8713-F27EC1ADDE7D}" srcOrd="1" destOrd="0" presId="urn:microsoft.com/office/officeart/2005/8/layout/default"/>
    <dgm:cxn modelId="{8A04DFE6-5B92-4929-A670-5FBBBA62B85E}" type="presParOf" srcId="{9BFE6F35-1382-4321-9518-1FBBF8C169D4}" destId="{15508D35-3B02-475E-9D15-528BF5A3EB23}" srcOrd="2" destOrd="0" presId="urn:microsoft.com/office/officeart/2005/8/layout/default"/>
    <dgm:cxn modelId="{B85F898D-C67B-4E6A-B565-F93E021406AD}" type="presParOf" srcId="{9BFE6F35-1382-4321-9518-1FBBF8C169D4}" destId="{07E5F6AD-E53B-4ECA-B5B0-E15AFDCF010B}" srcOrd="3" destOrd="0" presId="urn:microsoft.com/office/officeart/2005/8/layout/default"/>
    <dgm:cxn modelId="{037D22A8-733E-417A-BC33-A2E4BEFDA6D5}" type="presParOf" srcId="{9BFE6F35-1382-4321-9518-1FBBF8C169D4}" destId="{44956673-C04D-4485-A0ED-ABC91B7E8A6A}" srcOrd="4" destOrd="0" presId="urn:microsoft.com/office/officeart/2005/8/layout/default"/>
    <dgm:cxn modelId="{CE324C56-F50B-46CB-B5D5-1AF7DE23BC17}" type="presParOf" srcId="{9BFE6F35-1382-4321-9518-1FBBF8C169D4}" destId="{2B5D108E-E33C-41FE-9EDC-15560A96F7BE}" srcOrd="5" destOrd="0" presId="urn:microsoft.com/office/officeart/2005/8/layout/default"/>
    <dgm:cxn modelId="{BCECA862-5188-4F39-AD0A-3C3E3DB517C4}" type="presParOf" srcId="{9BFE6F35-1382-4321-9518-1FBBF8C169D4}" destId="{E8076C0D-16A9-49F3-AA90-2B82AA9C38FD}" srcOrd="6" destOrd="0" presId="urn:microsoft.com/office/officeart/2005/8/layout/default"/>
    <dgm:cxn modelId="{E7936F5B-A767-4E92-8CEA-A16F64E4480B}" type="presParOf" srcId="{9BFE6F35-1382-4321-9518-1FBBF8C169D4}" destId="{448321FE-6C55-4DF4-BA33-F8A461771A0B}" srcOrd="7" destOrd="0" presId="urn:microsoft.com/office/officeart/2005/8/layout/default"/>
    <dgm:cxn modelId="{BC723926-8E36-4D16-B0CA-6ED8FA27444A}" type="presParOf" srcId="{9BFE6F35-1382-4321-9518-1FBBF8C169D4}" destId="{A7DB5D0C-7082-4482-80CA-55D1F6AEF3B1}" srcOrd="8" destOrd="0" presId="urn:microsoft.com/office/officeart/2005/8/layout/default"/>
    <dgm:cxn modelId="{37C1C977-B4D8-4F82-9ABB-6C9CD75CB37A}" type="presParOf" srcId="{9BFE6F35-1382-4321-9518-1FBBF8C169D4}" destId="{8F823276-7CFA-4440-8780-7D9FD2F3355D}" srcOrd="9" destOrd="0" presId="urn:microsoft.com/office/officeart/2005/8/layout/default"/>
    <dgm:cxn modelId="{1F30904A-E221-4547-BF32-67432310B0E3}" type="presParOf" srcId="{9BFE6F35-1382-4321-9518-1FBBF8C169D4}" destId="{37DA6C90-E902-4532-9ACF-E65AF534E5AD}"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28E6AA5-AE6F-47D1-BBF9-FF001EEB7D89}" type="doc">
      <dgm:prSet loTypeId="urn:microsoft.com/office/officeart/2016/7/layout/RepeatingBendingProcessNew" loCatId="process" qsTypeId="urn:microsoft.com/office/officeart/2005/8/quickstyle/simple1" qsCatId="simple" csTypeId="urn:microsoft.com/office/officeart/2005/8/colors/accent0_3" csCatId="mainScheme" phldr="1"/>
      <dgm:spPr/>
      <dgm:t>
        <a:bodyPr/>
        <a:lstStyle/>
        <a:p>
          <a:endParaRPr lang="en-US"/>
        </a:p>
      </dgm:t>
    </dgm:pt>
    <dgm:pt modelId="{6D7B3FAE-66A3-4B41-863D-2289F2E3BBB7}">
      <dgm:prSet/>
      <dgm:spPr/>
      <dgm:t>
        <a:bodyPr/>
        <a:lstStyle/>
        <a:p>
          <a:r>
            <a:rPr lang="en-GB" dirty="0"/>
            <a:t>Ensure there is a clear line of communication between the body receiving the decision (e.g. the MFA) and the relevant ministries  (e.g. Ministry of Justice, Ministry of Finance, etc.)</a:t>
          </a:r>
          <a:endParaRPr lang="en-US" dirty="0"/>
        </a:p>
      </dgm:t>
    </dgm:pt>
    <dgm:pt modelId="{06DED8C3-6E7F-499A-B642-3E31EE8F13F8}" type="parTrans" cxnId="{A72C925C-5D09-43F2-8090-2B305D9B2D07}">
      <dgm:prSet/>
      <dgm:spPr/>
      <dgm:t>
        <a:bodyPr/>
        <a:lstStyle/>
        <a:p>
          <a:endParaRPr lang="en-US"/>
        </a:p>
      </dgm:t>
    </dgm:pt>
    <dgm:pt modelId="{F780C857-0794-4CA8-93BB-766A0B2EE2E5}" type="sibTrans" cxnId="{A72C925C-5D09-43F2-8090-2B305D9B2D07}">
      <dgm:prSet phldrT="1" phldr="0"/>
      <dgm:spPr/>
      <dgm:t>
        <a:bodyPr/>
        <a:lstStyle/>
        <a:p>
          <a:r>
            <a:rPr lang="en-US" dirty="0"/>
            <a:t>1</a:t>
          </a:r>
        </a:p>
      </dgm:t>
    </dgm:pt>
    <dgm:pt modelId="{F23F0081-E542-4B0D-B8D3-D4E146536262}">
      <dgm:prSet/>
      <dgm:spPr/>
      <dgm:t>
        <a:bodyPr/>
        <a:lstStyle/>
        <a:p>
          <a:r>
            <a:rPr lang="en-GB" dirty="0"/>
            <a:t>Ensure that a specific ministry or other entity takes responsibility for coordinating implementation of the decision</a:t>
          </a:r>
          <a:endParaRPr lang="en-US" dirty="0"/>
        </a:p>
      </dgm:t>
    </dgm:pt>
    <dgm:pt modelId="{B5D2720D-D46D-4F74-B4EF-3334AB5F0D35}" type="parTrans" cxnId="{2FFDB988-CE7C-4E63-A074-C3DC25CBC4AE}">
      <dgm:prSet/>
      <dgm:spPr/>
      <dgm:t>
        <a:bodyPr/>
        <a:lstStyle/>
        <a:p>
          <a:endParaRPr lang="en-US"/>
        </a:p>
      </dgm:t>
    </dgm:pt>
    <dgm:pt modelId="{D1B3E93C-CAB4-4D48-89AD-D8B60E64F06A}" type="sibTrans" cxnId="{2FFDB988-CE7C-4E63-A074-C3DC25CBC4AE}">
      <dgm:prSet phldrT="2" phldr="0"/>
      <dgm:spPr/>
      <dgm:t>
        <a:bodyPr/>
        <a:lstStyle/>
        <a:p>
          <a:r>
            <a:rPr lang="en-US" dirty="0"/>
            <a:t>2</a:t>
          </a:r>
        </a:p>
      </dgm:t>
    </dgm:pt>
    <dgm:pt modelId="{6945956D-C413-41CF-9B40-11F271C2B90F}">
      <dgm:prSet/>
      <dgm:spPr/>
      <dgm:t>
        <a:bodyPr/>
        <a:lstStyle/>
        <a:p>
          <a:r>
            <a:rPr lang="en-GB" dirty="0"/>
            <a:t>Consider the creation of an NMIRF (National Mechanism for Implementation, Reporting and Follow-up)</a:t>
          </a:r>
          <a:endParaRPr lang="en-US" dirty="0"/>
        </a:p>
      </dgm:t>
    </dgm:pt>
    <dgm:pt modelId="{21C05E21-FA1F-4E02-B0AD-B96314AEABAB}" type="parTrans" cxnId="{C4E9C2F0-2C52-4651-AE44-2C7D70D19AA7}">
      <dgm:prSet/>
      <dgm:spPr/>
      <dgm:t>
        <a:bodyPr/>
        <a:lstStyle/>
        <a:p>
          <a:endParaRPr lang="en-US"/>
        </a:p>
      </dgm:t>
    </dgm:pt>
    <dgm:pt modelId="{24DA2065-D979-466B-B8E6-EDA210B93BB9}" type="sibTrans" cxnId="{C4E9C2F0-2C52-4651-AE44-2C7D70D19AA7}">
      <dgm:prSet phldrT="3" phldr="0"/>
      <dgm:spPr/>
      <dgm:t>
        <a:bodyPr/>
        <a:lstStyle/>
        <a:p>
          <a:r>
            <a:rPr lang="en-US" dirty="0"/>
            <a:t>3</a:t>
          </a:r>
        </a:p>
      </dgm:t>
    </dgm:pt>
    <dgm:pt modelId="{0FED7929-1122-4563-B300-20B53DF7FBAB}">
      <dgm:prSet/>
      <dgm:spPr/>
      <dgm:t>
        <a:bodyPr/>
        <a:lstStyle/>
        <a:p>
          <a:r>
            <a:rPr lang="en-GB" dirty="0"/>
            <a:t>Create focal points for engagement with each of the ACHPR, ACERWC and ACtHPR</a:t>
          </a:r>
          <a:endParaRPr lang="en-US" dirty="0"/>
        </a:p>
      </dgm:t>
    </dgm:pt>
    <dgm:pt modelId="{FE87DFA2-4EAB-4C54-9987-CD7D47862955}" type="parTrans" cxnId="{B2816DF5-3AC4-4FD5-B654-3008718CCBE8}">
      <dgm:prSet/>
      <dgm:spPr/>
      <dgm:t>
        <a:bodyPr/>
        <a:lstStyle/>
        <a:p>
          <a:endParaRPr lang="en-US"/>
        </a:p>
      </dgm:t>
    </dgm:pt>
    <dgm:pt modelId="{597E5C64-4167-4814-BCC0-507F1C496A23}" type="sibTrans" cxnId="{B2816DF5-3AC4-4FD5-B654-3008718CCBE8}">
      <dgm:prSet phldrT="4" phldr="0"/>
      <dgm:spPr/>
      <dgm:t>
        <a:bodyPr/>
        <a:lstStyle/>
        <a:p>
          <a:r>
            <a:rPr lang="en-US" dirty="0"/>
            <a:t>4</a:t>
          </a:r>
        </a:p>
      </dgm:t>
    </dgm:pt>
    <dgm:pt modelId="{D4856924-BF2C-4E1D-9DB2-8845B366BE0D}">
      <dgm:prSet/>
      <dgm:spPr/>
      <dgm:t>
        <a:bodyPr/>
        <a:lstStyle/>
        <a:p>
          <a:r>
            <a:rPr lang="en-GB" dirty="0"/>
            <a:t>Establish procedures for engagement with the legislature and judiciary in facilitating implementation of decisions</a:t>
          </a:r>
          <a:endParaRPr lang="en-US" dirty="0"/>
        </a:p>
      </dgm:t>
    </dgm:pt>
    <dgm:pt modelId="{0F0F6BFD-B1CA-40B9-AFDE-CF938D85A550}" type="parTrans" cxnId="{16561D8A-D111-4936-BE50-518210F44117}">
      <dgm:prSet/>
      <dgm:spPr/>
      <dgm:t>
        <a:bodyPr/>
        <a:lstStyle/>
        <a:p>
          <a:endParaRPr lang="en-US"/>
        </a:p>
      </dgm:t>
    </dgm:pt>
    <dgm:pt modelId="{47CA1048-2FD1-4D8B-BAE4-1021E3B76986}" type="sibTrans" cxnId="{16561D8A-D111-4936-BE50-518210F44117}">
      <dgm:prSet phldrT="5" phldr="0"/>
      <dgm:spPr/>
      <dgm:t>
        <a:bodyPr/>
        <a:lstStyle/>
        <a:p>
          <a:r>
            <a:rPr lang="en-US" dirty="0"/>
            <a:t>5</a:t>
          </a:r>
        </a:p>
      </dgm:t>
    </dgm:pt>
    <dgm:pt modelId="{499E6713-CA72-481C-99A0-4D54F32ECE3F}">
      <dgm:prSet/>
      <dgm:spPr/>
      <dgm:t>
        <a:bodyPr/>
        <a:lstStyle/>
        <a:p>
          <a:r>
            <a:rPr lang="en-GB" dirty="0"/>
            <a:t>Seek advice and technical assistance from the relevant body, AU organs, NHRIs and CSOs</a:t>
          </a:r>
          <a:endParaRPr lang="en-US" dirty="0"/>
        </a:p>
      </dgm:t>
    </dgm:pt>
    <dgm:pt modelId="{BB71571E-07D6-46B3-B541-C84CEC620183}" type="parTrans" cxnId="{BC1434FC-B2D3-4486-936F-A13169A6A305}">
      <dgm:prSet/>
      <dgm:spPr/>
      <dgm:t>
        <a:bodyPr/>
        <a:lstStyle/>
        <a:p>
          <a:endParaRPr lang="en-US"/>
        </a:p>
      </dgm:t>
    </dgm:pt>
    <dgm:pt modelId="{9D412273-1B93-4D33-8BB8-3DD18D3E5C76}" type="sibTrans" cxnId="{BC1434FC-B2D3-4486-936F-A13169A6A305}">
      <dgm:prSet phldrT="6" phldr="0"/>
      <dgm:spPr/>
      <dgm:t>
        <a:bodyPr/>
        <a:lstStyle/>
        <a:p>
          <a:r>
            <a:rPr lang="en-US" dirty="0"/>
            <a:t>6</a:t>
          </a:r>
        </a:p>
      </dgm:t>
    </dgm:pt>
    <dgm:pt modelId="{77A0B363-424E-4D64-AD57-77B2D2FD678E}">
      <dgm:prSet/>
      <dgm:spPr/>
      <dgm:t>
        <a:bodyPr/>
        <a:lstStyle/>
        <a:p>
          <a:r>
            <a:rPr lang="en-GB" dirty="0"/>
            <a:t>Create a database to track measures taken to implement decisions</a:t>
          </a:r>
          <a:endParaRPr lang="en-US" dirty="0"/>
        </a:p>
      </dgm:t>
    </dgm:pt>
    <dgm:pt modelId="{6B854910-E224-42AF-9CCD-D64F115EC643}" type="parTrans" cxnId="{163947D1-7DAF-4BE2-B444-A80BA0C3E1A5}">
      <dgm:prSet/>
      <dgm:spPr/>
      <dgm:t>
        <a:bodyPr/>
        <a:lstStyle/>
        <a:p>
          <a:endParaRPr lang="en-US"/>
        </a:p>
      </dgm:t>
    </dgm:pt>
    <dgm:pt modelId="{E4603D3F-299D-461B-92F1-C8AACFF19539}" type="sibTrans" cxnId="{163947D1-7DAF-4BE2-B444-A80BA0C3E1A5}">
      <dgm:prSet phldrT="7" phldr="0"/>
      <dgm:spPr/>
      <dgm:t>
        <a:bodyPr/>
        <a:lstStyle/>
        <a:p>
          <a:r>
            <a:rPr lang="en-US" dirty="0"/>
            <a:t>7</a:t>
          </a:r>
        </a:p>
      </dgm:t>
    </dgm:pt>
    <dgm:pt modelId="{83C1B28F-30CF-4291-94FB-571584F05790}">
      <dgm:prSet/>
      <dgm:spPr/>
      <dgm:t>
        <a:bodyPr/>
        <a:lstStyle/>
        <a:p>
          <a:r>
            <a:rPr lang="en-GB" dirty="0"/>
            <a:t>Publish information at the national level on the measures taken to implement the decision</a:t>
          </a:r>
          <a:endParaRPr lang="en-US" dirty="0"/>
        </a:p>
      </dgm:t>
    </dgm:pt>
    <dgm:pt modelId="{95B59A1B-0894-476A-96BC-87979F339D00}" type="parTrans" cxnId="{3F530B96-62D5-40DC-ABC5-896A4E29D397}">
      <dgm:prSet/>
      <dgm:spPr/>
      <dgm:t>
        <a:bodyPr/>
        <a:lstStyle/>
        <a:p>
          <a:endParaRPr lang="en-US"/>
        </a:p>
      </dgm:t>
    </dgm:pt>
    <dgm:pt modelId="{70955F3F-41E8-46DA-938D-D8C5F32C82BC}" type="sibTrans" cxnId="{3F530B96-62D5-40DC-ABC5-896A4E29D397}">
      <dgm:prSet phldrT="8" phldr="0"/>
      <dgm:spPr/>
      <dgm:t>
        <a:bodyPr/>
        <a:lstStyle/>
        <a:p>
          <a:r>
            <a:rPr lang="en-US" dirty="0"/>
            <a:t>8</a:t>
          </a:r>
        </a:p>
      </dgm:t>
    </dgm:pt>
    <dgm:pt modelId="{C47375C8-CE3B-43D1-9E93-31C780C6A19E}">
      <dgm:prSet/>
      <dgm:spPr/>
      <dgm:t>
        <a:bodyPr/>
        <a:lstStyle/>
        <a:p>
          <a:r>
            <a:rPr lang="en-GB" dirty="0"/>
            <a:t>Respond to requests for information from the ACERWC, ACHPR and ACtHPR</a:t>
          </a:r>
          <a:endParaRPr lang="en-US" dirty="0"/>
        </a:p>
      </dgm:t>
    </dgm:pt>
    <dgm:pt modelId="{1BB0F2E0-09EE-487A-AE88-5D6D11937E47}" type="parTrans" cxnId="{9CABECE3-BBFD-4099-A404-D6F466E283E8}">
      <dgm:prSet/>
      <dgm:spPr/>
      <dgm:t>
        <a:bodyPr/>
        <a:lstStyle/>
        <a:p>
          <a:endParaRPr lang="en-US"/>
        </a:p>
      </dgm:t>
    </dgm:pt>
    <dgm:pt modelId="{CC4A2785-85A9-4BF9-A812-D000857DEC6A}" type="sibTrans" cxnId="{9CABECE3-BBFD-4099-A404-D6F466E283E8}">
      <dgm:prSet phldrT="9" phldr="0"/>
      <dgm:spPr/>
      <dgm:t>
        <a:bodyPr/>
        <a:lstStyle/>
        <a:p>
          <a:r>
            <a:rPr lang="en-US" dirty="0"/>
            <a:t>9</a:t>
          </a:r>
        </a:p>
      </dgm:t>
    </dgm:pt>
    <dgm:pt modelId="{C280BECD-4F21-4D47-BFCA-A588698325A1}">
      <dgm:prSet/>
      <dgm:spPr/>
      <dgm:t>
        <a:bodyPr/>
        <a:lstStyle/>
        <a:p>
          <a:r>
            <a:rPr lang="en-GB" dirty="0"/>
            <a:t>Collaborate with NHRIs and CSOS in the implementation of decisions</a:t>
          </a:r>
          <a:endParaRPr lang="en-US" dirty="0"/>
        </a:p>
      </dgm:t>
    </dgm:pt>
    <dgm:pt modelId="{1668376B-FD35-49C6-AA35-4BA03DA48B1E}" type="parTrans" cxnId="{F0A78D63-F480-48D8-B063-96FE94047FAE}">
      <dgm:prSet/>
      <dgm:spPr/>
      <dgm:t>
        <a:bodyPr/>
        <a:lstStyle/>
        <a:p>
          <a:endParaRPr lang="en-US"/>
        </a:p>
      </dgm:t>
    </dgm:pt>
    <dgm:pt modelId="{1FA55CE9-7896-4731-B551-D46DC7AF0464}" type="sibTrans" cxnId="{F0A78D63-F480-48D8-B063-96FE94047FAE}">
      <dgm:prSet phldrT="10" phldr="0"/>
      <dgm:spPr/>
      <dgm:t>
        <a:bodyPr/>
        <a:lstStyle/>
        <a:p>
          <a:endParaRPr lang="en-US"/>
        </a:p>
      </dgm:t>
    </dgm:pt>
    <dgm:pt modelId="{30D4F4FA-E7E1-43A4-8746-214A1A2BAB8D}">
      <dgm:prSet/>
      <dgm:spPr/>
      <dgm:t>
        <a:bodyPr/>
        <a:lstStyle/>
        <a:p>
          <a:r>
            <a:rPr lang="en-GB" dirty="0"/>
            <a:t>Develop a national action plan for the implementation of decisions</a:t>
          </a:r>
        </a:p>
      </dgm:t>
    </dgm:pt>
    <dgm:pt modelId="{9566BBBC-A06E-4208-A748-BFFF58EB2758}" type="parTrans" cxnId="{C5229904-6316-4C56-A6D9-254BDD31C86A}">
      <dgm:prSet/>
      <dgm:spPr/>
    </dgm:pt>
    <dgm:pt modelId="{F4ED0398-D7AF-4E1B-9C4C-A4ABD4C7562F}" type="sibTrans" cxnId="{C5229904-6316-4C56-A6D9-254BDD31C86A}">
      <dgm:prSet/>
      <dgm:spPr/>
      <dgm:t>
        <a:bodyPr/>
        <a:lstStyle/>
        <a:p>
          <a:endParaRPr lang="en-GB"/>
        </a:p>
      </dgm:t>
    </dgm:pt>
    <dgm:pt modelId="{2E8E6254-5777-461B-8A8F-7865DED775BE}" type="pres">
      <dgm:prSet presAssocID="{F28E6AA5-AE6F-47D1-BBF9-FF001EEB7D89}" presName="Name0" presStyleCnt="0">
        <dgm:presLayoutVars>
          <dgm:dir/>
          <dgm:resizeHandles val="exact"/>
        </dgm:presLayoutVars>
      </dgm:prSet>
      <dgm:spPr/>
    </dgm:pt>
    <dgm:pt modelId="{D67AFAB4-42AA-49FA-B8F8-4506BD6EE6DF}" type="pres">
      <dgm:prSet presAssocID="{6D7B3FAE-66A3-4B41-863D-2289F2E3BBB7}" presName="node" presStyleLbl="node1" presStyleIdx="0" presStyleCnt="11">
        <dgm:presLayoutVars>
          <dgm:bulletEnabled val="1"/>
        </dgm:presLayoutVars>
      </dgm:prSet>
      <dgm:spPr/>
    </dgm:pt>
    <dgm:pt modelId="{B555F6EF-7CD9-409F-B335-8F749EF72C14}" type="pres">
      <dgm:prSet presAssocID="{F780C857-0794-4CA8-93BB-766A0B2EE2E5}" presName="sibTrans" presStyleLbl="sibTrans1D1" presStyleIdx="0" presStyleCnt="10"/>
      <dgm:spPr/>
    </dgm:pt>
    <dgm:pt modelId="{CFBB6E19-0E36-47E2-A947-EAC664860FC7}" type="pres">
      <dgm:prSet presAssocID="{F780C857-0794-4CA8-93BB-766A0B2EE2E5}" presName="connectorText" presStyleLbl="sibTrans1D1" presStyleIdx="0" presStyleCnt="10"/>
      <dgm:spPr/>
    </dgm:pt>
    <dgm:pt modelId="{2511028E-0428-4741-9748-A5D8640C0A81}" type="pres">
      <dgm:prSet presAssocID="{F23F0081-E542-4B0D-B8D3-D4E146536262}" presName="node" presStyleLbl="node1" presStyleIdx="1" presStyleCnt="11">
        <dgm:presLayoutVars>
          <dgm:bulletEnabled val="1"/>
        </dgm:presLayoutVars>
      </dgm:prSet>
      <dgm:spPr/>
    </dgm:pt>
    <dgm:pt modelId="{72FC8786-55D2-430C-848F-BAFAE5EBA187}" type="pres">
      <dgm:prSet presAssocID="{D1B3E93C-CAB4-4D48-89AD-D8B60E64F06A}" presName="sibTrans" presStyleLbl="sibTrans1D1" presStyleIdx="1" presStyleCnt="10"/>
      <dgm:spPr/>
    </dgm:pt>
    <dgm:pt modelId="{AF036AF6-EABC-47CB-B752-A2C41A871F2F}" type="pres">
      <dgm:prSet presAssocID="{D1B3E93C-CAB4-4D48-89AD-D8B60E64F06A}" presName="connectorText" presStyleLbl="sibTrans1D1" presStyleIdx="1" presStyleCnt="10"/>
      <dgm:spPr/>
    </dgm:pt>
    <dgm:pt modelId="{51494ED9-A638-4075-8C58-90102D938530}" type="pres">
      <dgm:prSet presAssocID="{6945956D-C413-41CF-9B40-11F271C2B90F}" presName="node" presStyleLbl="node1" presStyleIdx="2" presStyleCnt="11">
        <dgm:presLayoutVars>
          <dgm:bulletEnabled val="1"/>
        </dgm:presLayoutVars>
      </dgm:prSet>
      <dgm:spPr/>
    </dgm:pt>
    <dgm:pt modelId="{1F40F8C9-6FF9-432A-A992-969961E44F37}" type="pres">
      <dgm:prSet presAssocID="{24DA2065-D979-466B-B8E6-EDA210B93BB9}" presName="sibTrans" presStyleLbl="sibTrans1D1" presStyleIdx="2" presStyleCnt="10"/>
      <dgm:spPr/>
    </dgm:pt>
    <dgm:pt modelId="{13C0FEE9-164F-425F-AAC0-A42E585BE1C3}" type="pres">
      <dgm:prSet presAssocID="{24DA2065-D979-466B-B8E6-EDA210B93BB9}" presName="connectorText" presStyleLbl="sibTrans1D1" presStyleIdx="2" presStyleCnt="10"/>
      <dgm:spPr/>
    </dgm:pt>
    <dgm:pt modelId="{3A8C8C03-B89D-4E3B-AAEF-0555C1A70660}" type="pres">
      <dgm:prSet presAssocID="{0FED7929-1122-4563-B300-20B53DF7FBAB}" presName="node" presStyleLbl="node1" presStyleIdx="3" presStyleCnt="11">
        <dgm:presLayoutVars>
          <dgm:bulletEnabled val="1"/>
        </dgm:presLayoutVars>
      </dgm:prSet>
      <dgm:spPr/>
    </dgm:pt>
    <dgm:pt modelId="{1EEA81C0-AADE-404B-A74E-6D6C8E886490}" type="pres">
      <dgm:prSet presAssocID="{597E5C64-4167-4814-BCC0-507F1C496A23}" presName="sibTrans" presStyleLbl="sibTrans1D1" presStyleIdx="3" presStyleCnt="10"/>
      <dgm:spPr/>
    </dgm:pt>
    <dgm:pt modelId="{E2841DB6-5EA3-4C3B-8839-E23F606B6331}" type="pres">
      <dgm:prSet presAssocID="{597E5C64-4167-4814-BCC0-507F1C496A23}" presName="connectorText" presStyleLbl="sibTrans1D1" presStyleIdx="3" presStyleCnt="10"/>
      <dgm:spPr/>
    </dgm:pt>
    <dgm:pt modelId="{3ABF66D3-3EBB-4F9C-A2D6-5DD76BEE4A1C}" type="pres">
      <dgm:prSet presAssocID="{30D4F4FA-E7E1-43A4-8746-214A1A2BAB8D}" presName="node" presStyleLbl="node1" presStyleIdx="4" presStyleCnt="11">
        <dgm:presLayoutVars>
          <dgm:bulletEnabled val="1"/>
        </dgm:presLayoutVars>
      </dgm:prSet>
      <dgm:spPr/>
    </dgm:pt>
    <dgm:pt modelId="{7C58E08B-BD0E-4B8C-83B9-93B33E6E9D57}" type="pres">
      <dgm:prSet presAssocID="{F4ED0398-D7AF-4E1B-9C4C-A4ABD4C7562F}" presName="sibTrans" presStyleLbl="sibTrans1D1" presStyleIdx="4" presStyleCnt="10"/>
      <dgm:spPr/>
    </dgm:pt>
    <dgm:pt modelId="{F7A3F982-945F-4C15-AC28-DC5F2649C9F4}" type="pres">
      <dgm:prSet presAssocID="{F4ED0398-D7AF-4E1B-9C4C-A4ABD4C7562F}" presName="connectorText" presStyleLbl="sibTrans1D1" presStyleIdx="4" presStyleCnt="10"/>
      <dgm:spPr/>
    </dgm:pt>
    <dgm:pt modelId="{5D0E68E5-003C-4E86-8E10-CD44F7EA7807}" type="pres">
      <dgm:prSet presAssocID="{D4856924-BF2C-4E1D-9DB2-8845B366BE0D}" presName="node" presStyleLbl="node1" presStyleIdx="5" presStyleCnt="11">
        <dgm:presLayoutVars>
          <dgm:bulletEnabled val="1"/>
        </dgm:presLayoutVars>
      </dgm:prSet>
      <dgm:spPr/>
    </dgm:pt>
    <dgm:pt modelId="{557223E4-08FB-4092-95CC-9B9A1E47FBFE}" type="pres">
      <dgm:prSet presAssocID="{47CA1048-2FD1-4D8B-BAE4-1021E3B76986}" presName="sibTrans" presStyleLbl="sibTrans1D1" presStyleIdx="5" presStyleCnt="10"/>
      <dgm:spPr/>
    </dgm:pt>
    <dgm:pt modelId="{965743F7-3E0B-423A-92B0-D5450F2E2044}" type="pres">
      <dgm:prSet presAssocID="{47CA1048-2FD1-4D8B-BAE4-1021E3B76986}" presName="connectorText" presStyleLbl="sibTrans1D1" presStyleIdx="5" presStyleCnt="10"/>
      <dgm:spPr/>
    </dgm:pt>
    <dgm:pt modelId="{079A63D4-2B40-4FF1-99D7-DFA860CD24F8}" type="pres">
      <dgm:prSet presAssocID="{499E6713-CA72-481C-99A0-4D54F32ECE3F}" presName="node" presStyleLbl="node1" presStyleIdx="6" presStyleCnt="11">
        <dgm:presLayoutVars>
          <dgm:bulletEnabled val="1"/>
        </dgm:presLayoutVars>
      </dgm:prSet>
      <dgm:spPr/>
    </dgm:pt>
    <dgm:pt modelId="{EDEC51E0-7B95-42F1-BF7F-0F03B4465EB8}" type="pres">
      <dgm:prSet presAssocID="{9D412273-1B93-4D33-8BB8-3DD18D3E5C76}" presName="sibTrans" presStyleLbl="sibTrans1D1" presStyleIdx="6" presStyleCnt="10"/>
      <dgm:spPr/>
    </dgm:pt>
    <dgm:pt modelId="{5B7291BD-26D9-49CA-9DF3-C19386A398B7}" type="pres">
      <dgm:prSet presAssocID="{9D412273-1B93-4D33-8BB8-3DD18D3E5C76}" presName="connectorText" presStyleLbl="sibTrans1D1" presStyleIdx="6" presStyleCnt="10"/>
      <dgm:spPr/>
    </dgm:pt>
    <dgm:pt modelId="{0B987F57-08B0-4942-8033-948EF956BA67}" type="pres">
      <dgm:prSet presAssocID="{77A0B363-424E-4D64-AD57-77B2D2FD678E}" presName="node" presStyleLbl="node1" presStyleIdx="7" presStyleCnt="11">
        <dgm:presLayoutVars>
          <dgm:bulletEnabled val="1"/>
        </dgm:presLayoutVars>
      </dgm:prSet>
      <dgm:spPr/>
    </dgm:pt>
    <dgm:pt modelId="{93E4D05A-7F6A-4155-98A3-783FC99C9379}" type="pres">
      <dgm:prSet presAssocID="{E4603D3F-299D-461B-92F1-C8AACFF19539}" presName="sibTrans" presStyleLbl="sibTrans1D1" presStyleIdx="7" presStyleCnt="10"/>
      <dgm:spPr/>
    </dgm:pt>
    <dgm:pt modelId="{5CA800E6-5D89-4C01-AEF7-054B9B8FEE5D}" type="pres">
      <dgm:prSet presAssocID="{E4603D3F-299D-461B-92F1-C8AACFF19539}" presName="connectorText" presStyleLbl="sibTrans1D1" presStyleIdx="7" presStyleCnt="10"/>
      <dgm:spPr/>
    </dgm:pt>
    <dgm:pt modelId="{23953BA8-4B47-4B18-9521-60551AA52B69}" type="pres">
      <dgm:prSet presAssocID="{83C1B28F-30CF-4291-94FB-571584F05790}" presName="node" presStyleLbl="node1" presStyleIdx="8" presStyleCnt="11">
        <dgm:presLayoutVars>
          <dgm:bulletEnabled val="1"/>
        </dgm:presLayoutVars>
      </dgm:prSet>
      <dgm:spPr/>
    </dgm:pt>
    <dgm:pt modelId="{5566E885-B801-4430-BAE6-EE590E50541F}" type="pres">
      <dgm:prSet presAssocID="{70955F3F-41E8-46DA-938D-D8C5F32C82BC}" presName="sibTrans" presStyleLbl="sibTrans1D1" presStyleIdx="8" presStyleCnt="10"/>
      <dgm:spPr/>
    </dgm:pt>
    <dgm:pt modelId="{DA805828-85EC-403A-B4F4-0817E5810E87}" type="pres">
      <dgm:prSet presAssocID="{70955F3F-41E8-46DA-938D-D8C5F32C82BC}" presName="connectorText" presStyleLbl="sibTrans1D1" presStyleIdx="8" presStyleCnt="10"/>
      <dgm:spPr/>
    </dgm:pt>
    <dgm:pt modelId="{E3B6554D-E5F6-4CB7-86C8-F934DAFC5C5E}" type="pres">
      <dgm:prSet presAssocID="{C47375C8-CE3B-43D1-9E93-31C780C6A19E}" presName="node" presStyleLbl="node1" presStyleIdx="9" presStyleCnt="11">
        <dgm:presLayoutVars>
          <dgm:bulletEnabled val="1"/>
        </dgm:presLayoutVars>
      </dgm:prSet>
      <dgm:spPr/>
    </dgm:pt>
    <dgm:pt modelId="{D444AE3D-05EB-43CC-8961-7A42948C0714}" type="pres">
      <dgm:prSet presAssocID="{CC4A2785-85A9-4BF9-A812-D000857DEC6A}" presName="sibTrans" presStyleLbl="sibTrans1D1" presStyleIdx="9" presStyleCnt="10"/>
      <dgm:spPr/>
    </dgm:pt>
    <dgm:pt modelId="{73AC822D-D3A6-4844-BCA4-AEAFFA3F2262}" type="pres">
      <dgm:prSet presAssocID="{CC4A2785-85A9-4BF9-A812-D000857DEC6A}" presName="connectorText" presStyleLbl="sibTrans1D1" presStyleIdx="9" presStyleCnt="10"/>
      <dgm:spPr/>
    </dgm:pt>
    <dgm:pt modelId="{470D0F93-4D88-4E15-8D18-3A5FBFB3206D}" type="pres">
      <dgm:prSet presAssocID="{C280BECD-4F21-4D47-BFCA-A588698325A1}" presName="node" presStyleLbl="node1" presStyleIdx="10" presStyleCnt="11">
        <dgm:presLayoutVars>
          <dgm:bulletEnabled val="1"/>
        </dgm:presLayoutVars>
      </dgm:prSet>
      <dgm:spPr/>
    </dgm:pt>
  </dgm:ptLst>
  <dgm:cxnLst>
    <dgm:cxn modelId="{6CB58800-02C3-4A2C-BBD0-9897C3067B8F}" type="presOf" srcId="{CC4A2785-85A9-4BF9-A812-D000857DEC6A}" destId="{73AC822D-D3A6-4844-BCA4-AEAFFA3F2262}" srcOrd="1" destOrd="0" presId="urn:microsoft.com/office/officeart/2016/7/layout/RepeatingBendingProcessNew"/>
    <dgm:cxn modelId="{C5229904-6316-4C56-A6D9-254BDD31C86A}" srcId="{F28E6AA5-AE6F-47D1-BBF9-FF001EEB7D89}" destId="{30D4F4FA-E7E1-43A4-8746-214A1A2BAB8D}" srcOrd="4" destOrd="0" parTransId="{9566BBBC-A06E-4208-A748-BFFF58EB2758}" sibTransId="{F4ED0398-D7AF-4E1B-9C4C-A4ABD4C7562F}"/>
    <dgm:cxn modelId="{8933C50B-E1BD-4D13-A26C-E9F6E0E57E44}" type="presOf" srcId="{D4856924-BF2C-4E1D-9DB2-8845B366BE0D}" destId="{5D0E68E5-003C-4E86-8E10-CD44F7EA7807}" srcOrd="0" destOrd="0" presId="urn:microsoft.com/office/officeart/2016/7/layout/RepeatingBendingProcessNew"/>
    <dgm:cxn modelId="{B5AA670D-23D7-4FC1-B9E8-D20A2440DB0B}" type="presOf" srcId="{24DA2065-D979-466B-B8E6-EDA210B93BB9}" destId="{1F40F8C9-6FF9-432A-A992-969961E44F37}" srcOrd="0" destOrd="0" presId="urn:microsoft.com/office/officeart/2016/7/layout/RepeatingBendingProcessNew"/>
    <dgm:cxn modelId="{42661524-3F0E-4B56-A44C-1E59478A7196}" type="presOf" srcId="{9D412273-1B93-4D33-8BB8-3DD18D3E5C76}" destId="{EDEC51E0-7B95-42F1-BF7F-0F03B4465EB8}" srcOrd="0" destOrd="0" presId="urn:microsoft.com/office/officeart/2016/7/layout/RepeatingBendingProcessNew"/>
    <dgm:cxn modelId="{31DF0428-E3E0-4AE9-AFDB-D2002060D3AE}" type="presOf" srcId="{70955F3F-41E8-46DA-938D-D8C5F32C82BC}" destId="{5566E885-B801-4430-BAE6-EE590E50541F}" srcOrd="0" destOrd="0" presId="urn:microsoft.com/office/officeart/2016/7/layout/RepeatingBendingProcessNew"/>
    <dgm:cxn modelId="{920C5B2C-25D7-431D-9FAA-26773A28EA64}" type="presOf" srcId="{F28E6AA5-AE6F-47D1-BBF9-FF001EEB7D89}" destId="{2E8E6254-5777-461B-8A8F-7865DED775BE}" srcOrd="0" destOrd="0" presId="urn:microsoft.com/office/officeart/2016/7/layout/RepeatingBendingProcessNew"/>
    <dgm:cxn modelId="{A72C925C-5D09-43F2-8090-2B305D9B2D07}" srcId="{F28E6AA5-AE6F-47D1-BBF9-FF001EEB7D89}" destId="{6D7B3FAE-66A3-4B41-863D-2289F2E3BBB7}" srcOrd="0" destOrd="0" parTransId="{06DED8C3-6E7F-499A-B642-3E31EE8F13F8}" sibTransId="{F780C857-0794-4CA8-93BB-766A0B2EE2E5}"/>
    <dgm:cxn modelId="{F0A78D63-F480-48D8-B063-96FE94047FAE}" srcId="{F28E6AA5-AE6F-47D1-BBF9-FF001EEB7D89}" destId="{C280BECD-4F21-4D47-BFCA-A588698325A1}" srcOrd="10" destOrd="0" parTransId="{1668376B-FD35-49C6-AA35-4BA03DA48B1E}" sibTransId="{1FA55CE9-7896-4731-B551-D46DC7AF0464}"/>
    <dgm:cxn modelId="{F91E7A66-3C15-4D04-9387-80060C7207E5}" type="presOf" srcId="{0FED7929-1122-4563-B300-20B53DF7FBAB}" destId="{3A8C8C03-B89D-4E3B-AAEF-0555C1A70660}" srcOrd="0" destOrd="0" presId="urn:microsoft.com/office/officeart/2016/7/layout/RepeatingBendingProcessNew"/>
    <dgm:cxn modelId="{1BFA9B52-631B-4D8C-A44C-8BF767223E13}" type="presOf" srcId="{E4603D3F-299D-461B-92F1-C8AACFF19539}" destId="{93E4D05A-7F6A-4155-98A3-783FC99C9379}" srcOrd="0" destOrd="0" presId="urn:microsoft.com/office/officeart/2016/7/layout/RepeatingBendingProcessNew"/>
    <dgm:cxn modelId="{B12F4674-6675-488E-A508-9875E69F4A46}" type="presOf" srcId="{77A0B363-424E-4D64-AD57-77B2D2FD678E}" destId="{0B987F57-08B0-4942-8033-948EF956BA67}" srcOrd="0" destOrd="0" presId="urn:microsoft.com/office/officeart/2016/7/layout/RepeatingBendingProcessNew"/>
    <dgm:cxn modelId="{3A5C0D57-F6F6-478E-8181-68C921C40F43}" type="presOf" srcId="{24DA2065-D979-466B-B8E6-EDA210B93BB9}" destId="{13C0FEE9-164F-425F-AAC0-A42E585BE1C3}" srcOrd="1" destOrd="0" presId="urn:microsoft.com/office/officeart/2016/7/layout/RepeatingBendingProcessNew"/>
    <dgm:cxn modelId="{5B739179-580F-4ECF-84A3-FBADE8324DD9}" type="presOf" srcId="{F4ED0398-D7AF-4E1B-9C4C-A4ABD4C7562F}" destId="{F7A3F982-945F-4C15-AC28-DC5F2649C9F4}" srcOrd="1" destOrd="0" presId="urn:microsoft.com/office/officeart/2016/7/layout/RepeatingBendingProcessNew"/>
    <dgm:cxn modelId="{2FFDB988-CE7C-4E63-A074-C3DC25CBC4AE}" srcId="{F28E6AA5-AE6F-47D1-BBF9-FF001EEB7D89}" destId="{F23F0081-E542-4B0D-B8D3-D4E146536262}" srcOrd="1" destOrd="0" parTransId="{B5D2720D-D46D-4F74-B4EF-3334AB5F0D35}" sibTransId="{D1B3E93C-CAB4-4D48-89AD-D8B60E64F06A}"/>
    <dgm:cxn modelId="{16561D8A-D111-4936-BE50-518210F44117}" srcId="{F28E6AA5-AE6F-47D1-BBF9-FF001EEB7D89}" destId="{D4856924-BF2C-4E1D-9DB2-8845B366BE0D}" srcOrd="5" destOrd="0" parTransId="{0F0F6BFD-B1CA-40B9-AFDE-CF938D85A550}" sibTransId="{47CA1048-2FD1-4D8B-BAE4-1021E3B76986}"/>
    <dgm:cxn modelId="{5D73C78E-7C14-4A7E-A5FC-5BBF5BF34D56}" type="presOf" srcId="{D1B3E93C-CAB4-4D48-89AD-D8B60E64F06A}" destId="{AF036AF6-EABC-47CB-B752-A2C41A871F2F}" srcOrd="1" destOrd="0" presId="urn:microsoft.com/office/officeart/2016/7/layout/RepeatingBendingProcessNew"/>
    <dgm:cxn modelId="{A7A38192-B264-4431-B17F-77913E200A5B}" type="presOf" srcId="{47CA1048-2FD1-4D8B-BAE4-1021E3B76986}" destId="{557223E4-08FB-4092-95CC-9B9A1E47FBFE}" srcOrd="0" destOrd="0" presId="urn:microsoft.com/office/officeart/2016/7/layout/RepeatingBendingProcessNew"/>
    <dgm:cxn modelId="{3F530B96-62D5-40DC-ABC5-896A4E29D397}" srcId="{F28E6AA5-AE6F-47D1-BBF9-FF001EEB7D89}" destId="{83C1B28F-30CF-4291-94FB-571584F05790}" srcOrd="8" destOrd="0" parTransId="{95B59A1B-0894-476A-96BC-87979F339D00}" sibTransId="{70955F3F-41E8-46DA-938D-D8C5F32C82BC}"/>
    <dgm:cxn modelId="{6B809896-D35F-406C-ABD4-8C6626ACF32C}" type="presOf" srcId="{CC4A2785-85A9-4BF9-A812-D000857DEC6A}" destId="{D444AE3D-05EB-43CC-8961-7A42948C0714}" srcOrd="0" destOrd="0" presId="urn:microsoft.com/office/officeart/2016/7/layout/RepeatingBendingProcessNew"/>
    <dgm:cxn modelId="{D3DBC197-C6D5-493A-9515-487A9C87480B}" type="presOf" srcId="{C47375C8-CE3B-43D1-9E93-31C780C6A19E}" destId="{E3B6554D-E5F6-4CB7-86C8-F934DAFC5C5E}" srcOrd="0" destOrd="0" presId="urn:microsoft.com/office/officeart/2016/7/layout/RepeatingBendingProcessNew"/>
    <dgm:cxn modelId="{97E9ABA3-89E8-4D93-9D8F-95611D37DB7C}" type="presOf" srcId="{F23F0081-E542-4B0D-B8D3-D4E146536262}" destId="{2511028E-0428-4741-9748-A5D8640C0A81}" srcOrd="0" destOrd="0" presId="urn:microsoft.com/office/officeart/2016/7/layout/RepeatingBendingProcessNew"/>
    <dgm:cxn modelId="{6E851AA4-8A3F-4623-8503-664384ADB648}" type="presOf" srcId="{499E6713-CA72-481C-99A0-4D54F32ECE3F}" destId="{079A63D4-2B40-4FF1-99D7-DFA860CD24F8}" srcOrd="0" destOrd="0" presId="urn:microsoft.com/office/officeart/2016/7/layout/RepeatingBendingProcessNew"/>
    <dgm:cxn modelId="{8F73C3B2-7DC5-4E72-B78E-734F3434DA3E}" type="presOf" srcId="{F4ED0398-D7AF-4E1B-9C4C-A4ABD4C7562F}" destId="{7C58E08B-BD0E-4B8C-83B9-93B33E6E9D57}" srcOrd="0" destOrd="0" presId="urn:microsoft.com/office/officeart/2016/7/layout/RepeatingBendingProcessNew"/>
    <dgm:cxn modelId="{C612BBB5-FED7-4642-8C71-8F87139609B7}" type="presOf" srcId="{70955F3F-41E8-46DA-938D-D8C5F32C82BC}" destId="{DA805828-85EC-403A-B4F4-0817E5810E87}" srcOrd="1" destOrd="0" presId="urn:microsoft.com/office/officeart/2016/7/layout/RepeatingBendingProcessNew"/>
    <dgm:cxn modelId="{1A435EBE-10B8-4CC4-99E0-12EB7B232396}" type="presOf" srcId="{6945956D-C413-41CF-9B40-11F271C2B90F}" destId="{51494ED9-A638-4075-8C58-90102D938530}" srcOrd="0" destOrd="0" presId="urn:microsoft.com/office/officeart/2016/7/layout/RepeatingBendingProcessNew"/>
    <dgm:cxn modelId="{E491B3C1-B349-4FBF-B86F-4152A707688C}" type="presOf" srcId="{D1B3E93C-CAB4-4D48-89AD-D8B60E64F06A}" destId="{72FC8786-55D2-430C-848F-BAFAE5EBA187}" srcOrd="0" destOrd="0" presId="urn:microsoft.com/office/officeart/2016/7/layout/RepeatingBendingProcessNew"/>
    <dgm:cxn modelId="{B09219C3-1F39-4477-9FB1-92DC77B342E1}" type="presOf" srcId="{F780C857-0794-4CA8-93BB-766A0B2EE2E5}" destId="{CFBB6E19-0E36-47E2-A947-EAC664860FC7}" srcOrd="1" destOrd="0" presId="urn:microsoft.com/office/officeart/2016/7/layout/RepeatingBendingProcessNew"/>
    <dgm:cxn modelId="{33715CC6-68FC-409F-B664-E7D55C82F247}" type="presOf" srcId="{47CA1048-2FD1-4D8B-BAE4-1021E3B76986}" destId="{965743F7-3E0B-423A-92B0-D5450F2E2044}" srcOrd="1" destOrd="0" presId="urn:microsoft.com/office/officeart/2016/7/layout/RepeatingBendingProcessNew"/>
    <dgm:cxn modelId="{027723C9-9643-407E-897E-AE0984E926DF}" type="presOf" srcId="{6D7B3FAE-66A3-4B41-863D-2289F2E3BBB7}" destId="{D67AFAB4-42AA-49FA-B8F8-4506BD6EE6DF}" srcOrd="0" destOrd="0" presId="urn:microsoft.com/office/officeart/2016/7/layout/RepeatingBendingProcessNew"/>
    <dgm:cxn modelId="{448231CA-7CB1-465E-8589-2DB4B5DD5515}" type="presOf" srcId="{9D412273-1B93-4D33-8BB8-3DD18D3E5C76}" destId="{5B7291BD-26D9-49CA-9DF3-C19386A398B7}" srcOrd="1" destOrd="0" presId="urn:microsoft.com/office/officeart/2016/7/layout/RepeatingBendingProcessNew"/>
    <dgm:cxn modelId="{84CED4CE-4E02-469F-BE0B-6A6498385157}" type="presOf" srcId="{F780C857-0794-4CA8-93BB-766A0B2EE2E5}" destId="{B555F6EF-7CD9-409F-B335-8F749EF72C14}" srcOrd="0" destOrd="0" presId="urn:microsoft.com/office/officeart/2016/7/layout/RepeatingBendingProcessNew"/>
    <dgm:cxn modelId="{163947D1-7DAF-4BE2-B444-A80BA0C3E1A5}" srcId="{F28E6AA5-AE6F-47D1-BBF9-FF001EEB7D89}" destId="{77A0B363-424E-4D64-AD57-77B2D2FD678E}" srcOrd="7" destOrd="0" parTransId="{6B854910-E224-42AF-9CCD-D64F115EC643}" sibTransId="{E4603D3F-299D-461B-92F1-C8AACFF19539}"/>
    <dgm:cxn modelId="{B3CC45D4-57AB-4842-A01F-82C318CF0B47}" type="presOf" srcId="{E4603D3F-299D-461B-92F1-C8AACFF19539}" destId="{5CA800E6-5D89-4C01-AEF7-054B9B8FEE5D}" srcOrd="1" destOrd="0" presId="urn:microsoft.com/office/officeart/2016/7/layout/RepeatingBendingProcessNew"/>
    <dgm:cxn modelId="{F10C52D9-10DA-43A2-A5D6-D5CA23FCE3AD}" type="presOf" srcId="{597E5C64-4167-4814-BCC0-507F1C496A23}" destId="{1EEA81C0-AADE-404B-A74E-6D6C8E886490}" srcOrd="0" destOrd="0" presId="urn:microsoft.com/office/officeart/2016/7/layout/RepeatingBendingProcessNew"/>
    <dgm:cxn modelId="{8EDE27DA-6B89-471C-90F6-46D262058316}" type="presOf" srcId="{30D4F4FA-E7E1-43A4-8746-214A1A2BAB8D}" destId="{3ABF66D3-3EBB-4F9C-A2D6-5DD76BEE4A1C}" srcOrd="0" destOrd="0" presId="urn:microsoft.com/office/officeart/2016/7/layout/RepeatingBendingProcessNew"/>
    <dgm:cxn modelId="{0A9F7CDD-51FF-4B56-A605-52C7A829F103}" type="presOf" srcId="{597E5C64-4167-4814-BCC0-507F1C496A23}" destId="{E2841DB6-5EA3-4C3B-8839-E23F606B6331}" srcOrd="1" destOrd="0" presId="urn:microsoft.com/office/officeart/2016/7/layout/RepeatingBendingProcessNew"/>
    <dgm:cxn modelId="{9CABECE3-BBFD-4099-A404-D6F466E283E8}" srcId="{F28E6AA5-AE6F-47D1-BBF9-FF001EEB7D89}" destId="{C47375C8-CE3B-43D1-9E93-31C780C6A19E}" srcOrd="9" destOrd="0" parTransId="{1BB0F2E0-09EE-487A-AE88-5D6D11937E47}" sibTransId="{CC4A2785-85A9-4BF9-A812-D000857DEC6A}"/>
    <dgm:cxn modelId="{4293EDE9-279B-4446-B5F6-AC5F2E198D7F}" type="presOf" srcId="{83C1B28F-30CF-4291-94FB-571584F05790}" destId="{23953BA8-4B47-4B18-9521-60551AA52B69}" srcOrd="0" destOrd="0" presId="urn:microsoft.com/office/officeart/2016/7/layout/RepeatingBendingProcessNew"/>
    <dgm:cxn modelId="{72C7B1EE-01CD-419D-9368-E6CBD7656124}" type="presOf" srcId="{C280BECD-4F21-4D47-BFCA-A588698325A1}" destId="{470D0F93-4D88-4E15-8D18-3A5FBFB3206D}" srcOrd="0" destOrd="0" presId="urn:microsoft.com/office/officeart/2016/7/layout/RepeatingBendingProcessNew"/>
    <dgm:cxn modelId="{C4E9C2F0-2C52-4651-AE44-2C7D70D19AA7}" srcId="{F28E6AA5-AE6F-47D1-BBF9-FF001EEB7D89}" destId="{6945956D-C413-41CF-9B40-11F271C2B90F}" srcOrd="2" destOrd="0" parTransId="{21C05E21-FA1F-4E02-B0AD-B96314AEABAB}" sibTransId="{24DA2065-D979-466B-B8E6-EDA210B93BB9}"/>
    <dgm:cxn modelId="{B2816DF5-3AC4-4FD5-B654-3008718CCBE8}" srcId="{F28E6AA5-AE6F-47D1-BBF9-FF001EEB7D89}" destId="{0FED7929-1122-4563-B300-20B53DF7FBAB}" srcOrd="3" destOrd="0" parTransId="{FE87DFA2-4EAB-4C54-9987-CD7D47862955}" sibTransId="{597E5C64-4167-4814-BCC0-507F1C496A23}"/>
    <dgm:cxn modelId="{BC1434FC-B2D3-4486-936F-A13169A6A305}" srcId="{F28E6AA5-AE6F-47D1-BBF9-FF001EEB7D89}" destId="{499E6713-CA72-481C-99A0-4D54F32ECE3F}" srcOrd="6" destOrd="0" parTransId="{BB71571E-07D6-46B3-B541-C84CEC620183}" sibTransId="{9D412273-1B93-4D33-8BB8-3DD18D3E5C76}"/>
    <dgm:cxn modelId="{6945B197-DFFA-4A68-9C44-51B627A0E7E2}" type="presParOf" srcId="{2E8E6254-5777-461B-8A8F-7865DED775BE}" destId="{D67AFAB4-42AA-49FA-B8F8-4506BD6EE6DF}" srcOrd="0" destOrd="0" presId="urn:microsoft.com/office/officeart/2016/7/layout/RepeatingBendingProcessNew"/>
    <dgm:cxn modelId="{60476D3F-3445-4C84-B2BB-ECDA25756FD6}" type="presParOf" srcId="{2E8E6254-5777-461B-8A8F-7865DED775BE}" destId="{B555F6EF-7CD9-409F-B335-8F749EF72C14}" srcOrd="1" destOrd="0" presId="urn:microsoft.com/office/officeart/2016/7/layout/RepeatingBendingProcessNew"/>
    <dgm:cxn modelId="{6EE63B56-E79E-433D-8E98-E306CE1AC78A}" type="presParOf" srcId="{B555F6EF-7CD9-409F-B335-8F749EF72C14}" destId="{CFBB6E19-0E36-47E2-A947-EAC664860FC7}" srcOrd="0" destOrd="0" presId="urn:microsoft.com/office/officeart/2016/7/layout/RepeatingBendingProcessNew"/>
    <dgm:cxn modelId="{AA902518-1422-4BA8-8DFF-AF261A45D2BF}" type="presParOf" srcId="{2E8E6254-5777-461B-8A8F-7865DED775BE}" destId="{2511028E-0428-4741-9748-A5D8640C0A81}" srcOrd="2" destOrd="0" presId="urn:microsoft.com/office/officeart/2016/7/layout/RepeatingBendingProcessNew"/>
    <dgm:cxn modelId="{A86C36B7-BFB0-4692-B141-EE271DCD779A}" type="presParOf" srcId="{2E8E6254-5777-461B-8A8F-7865DED775BE}" destId="{72FC8786-55D2-430C-848F-BAFAE5EBA187}" srcOrd="3" destOrd="0" presId="urn:microsoft.com/office/officeart/2016/7/layout/RepeatingBendingProcessNew"/>
    <dgm:cxn modelId="{FEBF88A4-FB15-4FA2-B3FC-A35D7D8B211B}" type="presParOf" srcId="{72FC8786-55D2-430C-848F-BAFAE5EBA187}" destId="{AF036AF6-EABC-47CB-B752-A2C41A871F2F}" srcOrd="0" destOrd="0" presId="urn:microsoft.com/office/officeart/2016/7/layout/RepeatingBendingProcessNew"/>
    <dgm:cxn modelId="{F2D47798-C1BC-4790-BD55-38000A26A850}" type="presParOf" srcId="{2E8E6254-5777-461B-8A8F-7865DED775BE}" destId="{51494ED9-A638-4075-8C58-90102D938530}" srcOrd="4" destOrd="0" presId="urn:microsoft.com/office/officeart/2016/7/layout/RepeatingBendingProcessNew"/>
    <dgm:cxn modelId="{5BA0199B-BC4A-4B48-9DD3-82226FCAF615}" type="presParOf" srcId="{2E8E6254-5777-461B-8A8F-7865DED775BE}" destId="{1F40F8C9-6FF9-432A-A992-969961E44F37}" srcOrd="5" destOrd="0" presId="urn:microsoft.com/office/officeart/2016/7/layout/RepeatingBendingProcessNew"/>
    <dgm:cxn modelId="{DEAAB028-7E5F-4E2D-9BF4-EE2E04CFF557}" type="presParOf" srcId="{1F40F8C9-6FF9-432A-A992-969961E44F37}" destId="{13C0FEE9-164F-425F-AAC0-A42E585BE1C3}" srcOrd="0" destOrd="0" presId="urn:microsoft.com/office/officeart/2016/7/layout/RepeatingBendingProcessNew"/>
    <dgm:cxn modelId="{7BAEC3D1-021E-440F-B430-F2B1D1BBFCCA}" type="presParOf" srcId="{2E8E6254-5777-461B-8A8F-7865DED775BE}" destId="{3A8C8C03-B89D-4E3B-AAEF-0555C1A70660}" srcOrd="6" destOrd="0" presId="urn:microsoft.com/office/officeart/2016/7/layout/RepeatingBendingProcessNew"/>
    <dgm:cxn modelId="{AEDB4537-8F86-4330-9DF2-1595ECBD5FA1}" type="presParOf" srcId="{2E8E6254-5777-461B-8A8F-7865DED775BE}" destId="{1EEA81C0-AADE-404B-A74E-6D6C8E886490}" srcOrd="7" destOrd="0" presId="urn:microsoft.com/office/officeart/2016/7/layout/RepeatingBendingProcessNew"/>
    <dgm:cxn modelId="{C3A10F0E-F8D3-436C-8138-B68EAE51E6B7}" type="presParOf" srcId="{1EEA81C0-AADE-404B-A74E-6D6C8E886490}" destId="{E2841DB6-5EA3-4C3B-8839-E23F606B6331}" srcOrd="0" destOrd="0" presId="urn:microsoft.com/office/officeart/2016/7/layout/RepeatingBendingProcessNew"/>
    <dgm:cxn modelId="{47684D8E-3ED2-434C-AD7C-7EA4A971593B}" type="presParOf" srcId="{2E8E6254-5777-461B-8A8F-7865DED775BE}" destId="{3ABF66D3-3EBB-4F9C-A2D6-5DD76BEE4A1C}" srcOrd="8" destOrd="0" presId="urn:microsoft.com/office/officeart/2016/7/layout/RepeatingBendingProcessNew"/>
    <dgm:cxn modelId="{04EC679B-8DB5-4F1F-BACB-4B3A044EA858}" type="presParOf" srcId="{2E8E6254-5777-461B-8A8F-7865DED775BE}" destId="{7C58E08B-BD0E-4B8C-83B9-93B33E6E9D57}" srcOrd="9" destOrd="0" presId="urn:microsoft.com/office/officeart/2016/7/layout/RepeatingBendingProcessNew"/>
    <dgm:cxn modelId="{0090E62A-034D-448A-9E35-05524F2E7157}" type="presParOf" srcId="{7C58E08B-BD0E-4B8C-83B9-93B33E6E9D57}" destId="{F7A3F982-945F-4C15-AC28-DC5F2649C9F4}" srcOrd="0" destOrd="0" presId="urn:microsoft.com/office/officeart/2016/7/layout/RepeatingBendingProcessNew"/>
    <dgm:cxn modelId="{491B1706-1350-4C61-A3C0-6BC4546A41FA}" type="presParOf" srcId="{2E8E6254-5777-461B-8A8F-7865DED775BE}" destId="{5D0E68E5-003C-4E86-8E10-CD44F7EA7807}" srcOrd="10" destOrd="0" presId="urn:microsoft.com/office/officeart/2016/7/layout/RepeatingBendingProcessNew"/>
    <dgm:cxn modelId="{392BC8FC-649C-4D31-9921-1047FF6A4DC2}" type="presParOf" srcId="{2E8E6254-5777-461B-8A8F-7865DED775BE}" destId="{557223E4-08FB-4092-95CC-9B9A1E47FBFE}" srcOrd="11" destOrd="0" presId="urn:microsoft.com/office/officeart/2016/7/layout/RepeatingBendingProcessNew"/>
    <dgm:cxn modelId="{0D0CEF1B-9B0B-4B2F-9381-35E9C5E668BA}" type="presParOf" srcId="{557223E4-08FB-4092-95CC-9B9A1E47FBFE}" destId="{965743F7-3E0B-423A-92B0-D5450F2E2044}" srcOrd="0" destOrd="0" presId="urn:microsoft.com/office/officeart/2016/7/layout/RepeatingBendingProcessNew"/>
    <dgm:cxn modelId="{B7AFE58D-9814-4D03-B655-BBF17CD0816A}" type="presParOf" srcId="{2E8E6254-5777-461B-8A8F-7865DED775BE}" destId="{079A63D4-2B40-4FF1-99D7-DFA860CD24F8}" srcOrd="12" destOrd="0" presId="urn:microsoft.com/office/officeart/2016/7/layout/RepeatingBendingProcessNew"/>
    <dgm:cxn modelId="{51A6FA46-61F2-4FF4-ACF5-323EB8BB5E18}" type="presParOf" srcId="{2E8E6254-5777-461B-8A8F-7865DED775BE}" destId="{EDEC51E0-7B95-42F1-BF7F-0F03B4465EB8}" srcOrd="13" destOrd="0" presId="urn:microsoft.com/office/officeart/2016/7/layout/RepeatingBendingProcessNew"/>
    <dgm:cxn modelId="{859CD44E-8B2E-4999-B103-78E4FDC9A928}" type="presParOf" srcId="{EDEC51E0-7B95-42F1-BF7F-0F03B4465EB8}" destId="{5B7291BD-26D9-49CA-9DF3-C19386A398B7}" srcOrd="0" destOrd="0" presId="urn:microsoft.com/office/officeart/2016/7/layout/RepeatingBendingProcessNew"/>
    <dgm:cxn modelId="{877F0CDE-4536-43B3-A771-2D7248B9FF6F}" type="presParOf" srcId="{2E8E6254-5777-461B-8A8F-7865DED775BE}" destId="{0B987F57-08B0-4942-8033-948EF956BA67}" srcOrd="14" destOrd="0" presId="urn:microsoft.com/office/officeart/2016/7/layout/RepeatingBendingProcessNew"/>
    <dgm:cxn modelId="{0F46D76D-71B0-4215-8B6B-C8A23C2C92F7}" type="presParOf" srcId="{2E8E6254-5777-461B-8A8F-7865DED775BE}" destId="{93E4D05A-7F6A-4155-98A3-783FC99C9379}" srcOrd="15" destOrd="0" presId="urn:microsoft.com/office/officeart/2016/7/layout/RepeatingBendingProcessNew"/>
    <dgm:cxn modelId="{A02D942D-9B4A-406E-A31A-EE14F33E3AFD}" type="presParOf" srcId="{93E4D05A-7F6A-4155-98A3-783FC99C9379}" destId="{5CA800E6-5D89-4C01-AEF7-054B9B8FEE5D}" srcOrd="0" destOrd="0" presId="urn:microsoft.com/office/officeart/2016/7/layout/RepeatingBendingProcessNew"/>
    <dgm:cxn modelId="{88A8466B-C4E3-4BC1-A878-E02314FAAC70}" type="presParOf" srcId="{2E8E6254-5777-461B-8A8F-7865DED775BE}" destId="{23953BA8-4B47-4B18-9521-60551AA52B69}" srcOrd="16" destOrd="0" presId="urn:microsoft.com/office/officeart/2016/7/layout/RepeatingBendingProcessNew"/>
    <dgm:cxn modelId="{6CE0333F-C134-4A2E-A671-1316C9EB733F}" type="presParOf" srcId="{2E8E6254-5777-461B-8A8F-7865DED775BE}" destId="{5566E885-B801-4430-BAE6-EE590E50541F}" srcOrd="17" destOrd="0" presId="urn:microsoft.com/office/officeart/2016/7/layout/RepeatingBendingProcessNew"/>
    <dgm:cxn modelId="{5B1E5AFE-DE32-4627-B6A2-0734F9B9AED3}" type="presParOf" srcId="{5566E885-B801-4430-BAE6-EE590E50541F}" destId="{DA805828-85EC-403A-B4F4-0817E5810E87}" srcOrd="0" destOrd="0" presId="urn:microsoft.com/office/officeart/2016/7/layout/RepeatingBendingProcessNew"/>
    <dgm:cxn modelId="{A6FDC61F-FE1E-4C27-90F0-D22DAADC5AB8}" type="presParOf" srcId="{2E8E6254-5777-461B-8A8F-7865DED775BE}" destId="{E3B6554D-E5F6-4CB7-86C8-F934DAFC5C5E}" srcOrd="18" destOrd="0" presId="urn:microsoft.com/office/officeart/2016/7/layout/RepeatingBendingProcessNew"/>
    <dgm:cxn modelId="{938853EA-48BC-468B-AF05-AD45CA3A1295}" type="presParOf" srcId="{2E8E6254-5777-461B-8A8F-7865DED775BE}" destId="{D444AE3D-05EB-43CC-8961-7A42948C0714}" srcOrd="19" destOrd="0" presId="urn:microsoft.com/office/officeart/2016/7/layout/RepeatingBendingProcessNew"/>
    <dgm:cxn modelId="{29DE2A5B-D047-4016-8CE1-E2105D6873CF}" type="presParOf" srcId="{D444AE3D-05EB-43CC-8961-7A42948C0714}" destId="{73AC822D-D3A6-4844-BCA4-AEAFFA3F2262}" srcOrd="0" destOrd="0" presId="urn:microsoft.com/office/officeart/2016/7/layout/RepeatingBendingProcessNew"/>
    <dgm:cxn modelId="{FC628CB6-005F-4BC9-9B08-15FB9DD960DD}" type="presParOf" srcId="{2E8E6254-5777-461B-8A8F-7865DED775BE}" destId="{470D0F93-4D88-4E15-8D18-3A5FBFB3206D}" srcOrd="2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3DD07C-9C92-48E4-9DF6-00ED838260AA}">
      <dsp:nvSpPr>
        <dsp:cNvPr id="0" name=""/>
        <dsp:cNvSpPr/>
      </dsp:nvSpPr>
      <dsp:spPr>
        <a:xfrm>
          <a:off x="0"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The hearing will </a:t>
          </a:r>
          <a:r>
            <a:rPr lang="en-GB" sz="1900" kern="1200" dirty="0"/>
            <a:t>take place at the session after the submission of the report.</a:t>
          </a:r>
          <a:endParaRPr lang="en-US" sz="1900" kern="1200" dirty="0"/>
        </a:p>
      </dsp:txBody>
      <dsp:txXfrm>
        <a:off x="0" y="39687"/>
        <a:ext cx="3286125" cy="1971675"/>
      </dsp:txXfrm>
    </dsp:sp>
    <dsp:sp modelId="{15508D35-3B02-475E-9D15-528BF5A3EB23}">
      <dsp:nvSpPr>
        <dsp:cNvPr id="0" name=""/>
        <dsp:cNvSpPr/>
      </dsp:nvSpPr>
      <dsp:spPr>
        <a:xfrm>
          <a:off x="3614737"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Hearings can be open or closed.</a:t>
          </a:r>
          <a:endParaRPr lang="en-US" sz="1900" kern="1200" dirty="0"/>
        </a:p>
      </dsp:txBody>
      <dsp:txXfrm>
        <a:off x="3614737" y="39687"/>
        <a:ext cx="3286125" cy="1971675"/>
      </dsp:txXfrm>
    </dsp:sp>
    <dsp:sp modelId="{44956673-C04D-4485-A0ED-ABC91B7E8A6A}">
      <dsp:nvSpPr>
        <dsp:cNvPr id="0" name=""/>
        <dsp:cNvSpPr/>
      </dsp:nvSpPr>
      <dsp:spPr>
        <a:xfrm>
          <a:off x="7229475"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The State will make an oral presentation on their report</a:t>
          </a:r>
          <a:endParaRPr lang="en-US" sz="1900" kern="1200" dirty="0"/>
        </a:p>
      </dsp:txBody>
      <dsp:txXfrm>
        <a:off x="7229475" y="39687"/>
        <a:ext cx="3286125" cy="1971675"/>
      </dsp:txXfrm>
    </dsp:sp>
    <dsp:sp modelId="{E8076C0D-16A9-49F3-AA90-2B82AA9C38FD}">
      <dsp:nvSpPr>
        <dsp:cNvPr id="0" name=""/>
        <dsp:cNvSpPr/>
      </dsp:nvSpPr>
      <dsp:spPr>
        <a:xfrm>
          <a:off x="0" y="2339975"/>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Committee members can</a:t>
          </a:r>
          <a:r>
            <a:rPr lang="en-US" sz="1900" kern="1200" dirty="0"/>
            <a:t> ask questions</a:t>
          </a:r>
        </a:p>
      </dsp:txBody>
      <dsp:txXfrm>
        <a:off x="0" y="2339975"/>
        <a:ext cx="3286125" cy="1971675"/>
      </dsp:txXfrm>
    </dsp:sp>
    <dsp:sp modelId="{A7DB5D0C-7082-4482-80CA-55D1F6AEF3B1}">
      <dsp:nvSpPr>
        <dsp:cNvPr id="0" name=""/>
        <dsp:cNvSpPr/>
      </dsp:nvSpPr>
      <dsp:spPr>
        <a:xfrm>
          <a:off x="3614737" y="2339975"/>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Applicants can comment on the report ‘including the status of and any gaps in implementation and what may be preventing the State from implementing the measures’</a:t>
          </a:r>
        </a:p>
      </dsp:txBody>
      <dsp:txXfrm>
        <a:off x="3614737" y="2339975"/>
        <a:ext cx="3286125" cy="1971675"/>
      </dsp:txXfrm>
    </dsp:sp>
    <dsp:sp modelId="{37DA6C90-E902-4532-9ACF-E65AF534E5AD}">
      <dsp:nvSpPr>
        <dsp:cNvPr id="0" name=""/>
        <dsp:cNvSpPr/>
      </dsp:nvSpPr>
      <dsp:spPr>
        <a:xfrm>
          <a:off x="7229475" y="2339975"/>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After the hearing, the ACERWC will adopt recommendations to assist the State in implementing the decision</a:t>
          </a:r>
        </a:p>
      </dsp:txBody>
      <dsp:txXfrm>
        <a:off x="7229475" y="2339975"/>
        <a:ext cx="3286125" cy="19716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55F6EF-7CD9-409F-B335-8F749EF72C14}">
      <dsp:nvSpPr>
        <dsp:cNvPr id="0" name=""/>
        <dsp:cNvSpPr/>
      </dsp:nvSpPr>
      <dsp:spPr>
        <a:xfrm>
          <a:off x="2589438" y="551881"/>
          <a:ext cx="425391" cy="91440"/>
        </a:xfrm>
        <a:custGeom>
          <a:avLst/>
          <a:gdLst/>
          <a:ahLst/>
          <a:cxnLst/>
          <a:rect l="0" t="0" r="0" b="0"/>
          <a:pathLst>
            <a:path>
              <a:moveTo>
                <a:pt x="0" y="45720"/>
              </a:moveTo>
              <a:lnTo>
                <a:pt x="166028" y="45719"/>
              </a:lnTo>
            </a:path>
            <a:path>
              <a:moveTo>
                <a:pt x="259363" y="45719"/>
              </a:moveTo>
              <a:lnTo>
                <a:pt x="425391"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r>
            <a:rPr lang="en-US" sz="1000" kern="1200" dirty="0"/>
            <a:t>1</a:t>
          </a:r>
        </a:p>
      </dsp:txBody>
      <dsp:txXfrm>
        <a:off x="2755466" y="523787"/>
        <a:ext cx="93335" cy="147629"/>
      </dsp:txXfrm>
    </dsp:sp>
    <dsp:sp modelId="{D67AFAB4-42AA-49FA-B8F8-4506BD6EE6DF}">
      <dsp:nvSpPr>
        <dsp:cNvPr id="0" name=""/>
        <dsp:cNvSpPr/>
      </dsp:nvSpPr>
      <dsp:spPr>
        <a:xfrm>
          <a:off x="608665" y="2829"/>
          <a:ext cx="1982573" cy="118954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7148" tIns="101974" rIns="97148" bIns="101974" numCol="1" spcCol="1270" anchor="ctr" anchorCtr="0">
          <a:noAutofit/>
        </a:bodyPr>
        <a:lstStyle/>
        <a:p>
          <a:pPr marL="0" lvl="0" indent="0" algn="ctr" defTabSz="533400">
            <a:lnSpc>
              <a:spcPct val="90000"/>
            </a:lnSpc>
            <a:spcBef>
              <a:spcPct val="0"/>
            </a:spcBef>
            <a:spcAft>
              <a:spcPct val="35000"/>
            </a:spcAft>
            <a:buNone/>
          </a:pPr>
          <a:r>
            <a:rPr lang="en-GB" sz="1200" kern="1200" dirty="0"/>
            <a:t>Ensure there is a clear line of communication between the body receiving the decision (e.g. the MFA) and the relevant ministries  (e.g. Ministry of Justice, Ministry of Finance, etc.)</a:t>
          </a:r>
          <a:endParaRPr lang="en-US" sz="1200" kern="1200" dirty="0"/>
        </a:p>
      </dsp:txBody>
      <dsp:txXfrm>
        <a:off x="608665" y="2829"/>
        <a:ext cx="1982573" cy="1189544"/>
      </dsp:txXfrm>
    </dsp:sp>
    <dsp:sp modelId="{72FC8786-55D2-430C-848F-BAFAE5EBA187}">
      <dsp:nvSpPr>
        <dsp:cNvPr id="0" name=""/>
        <dsp:cNvSpPr/>
      </dsp:nvSpPr>
      <dsp:spPr>
        <a:xfrm>
          <a:off x="5028004" y="551881"/>
          <a:ext cx="425391" cy="91440"/>
        </a:xfrm>
        <a:custGeom>
          <a:avLst/>
          <a:gdLst/>
          <a:ahLst/>
          <a:cxnLst/>
          <a:rect l="0" t="0" r="0" b="0"/>
          <a:pathLst>
            <a:path>
              <a:moveTo>
                <a:pt x="0" y="45720"/>
              </a:moveTo>
              <a:lnTo>
                <a:pt x="166028" y="45719"/>
              </a:lnTo>
            </a:path>
            <a:path>
              <a:moveTo>
                <a:pt x="259363" y="45719"/>
              </a:moveTo>
              <a:lnTo>
                <a:pt x="425391"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r>
            <a:rPr lang="en-US" sz="1000" kern="1200" dirty="0"/>
            <a:t>2</a:t>
          </a:r>
        </a:p>
      </dsp:txBody>
      <dsp:txXfrm>
        <a:off x="5194032" y="523787"/>
        <a:ext cx="93335" cy="147629"/>
      </dsp:txXfrm>
    </dsp:sp>
    <dsp:sp modelId="{2511028E-0428-4741-9748-A5D8640C0A81}">
      <dsp:nvSpPr>
        <dsp:cNvPr id="0" name=""/>
        <dsp:cNvSpPr/>
      </dsp:nvSpPr>
      <dsp:spPr>
        <a:xfrm>
          <a:off x="3047230" y="2829"/>
          <a:ext cx="1982573" cy="118954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7148" tIns="101974" rIns="97148" bIns="101974" numCol="1" spcCol="1270" anchor="ctr" anchorCtr="0">
          <a:noAutofit/>
        </a:bodyPr>
        <a:lstStyle/>
        <a:p>
          <a:pPr marL="0" lvl="0" indent="0" algn="ctr" defTabSz="533400">
            <a:lnSpc>
              <a:spcPct val="90000"/>
            </a:lnSpc>
            <a:spcBef>
              <a:spcPct val="0"/>
            </a:spcBef>
            <a:spcAft>
              <a:spcPct val="35000"/>
            </a:spcAft>
            <a:buNone/>
          </a:pPr>
          <a:r>
            <a:rPr lang="en-GB" sz="1200" kern="1200" dirty="0"/>
            <a:t>Ensure that a specific ministry or other entity takes responsibility for coordinating implementation of the decision</a:t>
          </a:r>
          <a:endParaRPr lang="en-US" sz="1200" kern="1200" dirty="0"/>
        </a:p>
      </dsp:txBody>
      <dsp:txXfrm>
        <a:off x="3047230" y="2829"/>
        <a:ext cx="1982573" cy="1189544"/>
      </dsp:txXfrm>
    </dsp:sp>
    <dsp:sp modelId="{1F40F8C9-6FF9-432A-A992-969961E44F37}">
      <dsp:nvSpPr>
        <dsp:cNvPr id="0" name=""/>
        <dsp:cNvSpPr/>
      </dsp:nvSpPr>
      <dsp:spPr>
        <a:xfrm>
          <a:off x="7466569" y="551881"/>
          <a:ext cx="425391" cy="91440"/>
        </a:xfrm>
        <a:custGeom>
          <a:avLst/>
          <a:gdLst/>
          <a:ahLst/>
          <a:cxnLst/>
          <a:rect l="0" t="0" r="0" b="0"/>
          <a:pathLst>
            <a:path>
              <a:moveTo>
                <a:pt x="0" y="45720"/>
              </a:moveTo>
              <a:lnTo>
                <a:pt x="166028" y="45719"/>
              </a:lnTo>
            </a:path>
            <a:path>
              <a:moveTo>
                <a:pt x="259363" y="45719"/>
              </a:moveTo>
              <a:lnTo>
                <a:pt x="425391"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r>
            <a:rPr lang="en-US" sz="1000" kern="1200" dirty="0"/>
            <a:t>3</a:t>
          </a:r>
        </a:p>
      </dsp:txBody>
      <dsp:txXfrm>
        <a:off x="7632597" y="523787"/>
        <a:ext cx="93335" cy="147629"/>
      </dsp:txXfrm>
    </dsp:sp>
    <dsp:sp modelId="{51494ED9-A638-4075-8C58-90102D938530}">
      <dsp:nvSpPr>
        <dsp:cNvPr id="0" name=""/>
        <dsp:cNvSpPr/>
      </dsp:nvSpPr>
      <dsp:spPr>
        <a:xfrm>
          <a:off x="5485795" y="2829"/>
          <a:ext cx="1982573" cy="118954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7148" tIns="101974" rIns="97148" bIns="101974" numCol="1" spcCol="1270" anchor="ctr" anchorCtr="0">
          <a:noAutofit/>
        </a:bodyPr>
        <a:lstStyle/>
        <a:p>
          <a:pPr marL="0" lvl="0" indent="0" algn="ctr" defTabSz="533400">
            <a:lnSpc>
              <a:spcPct val="90000"/>
            </a:lnSpc>
            <a:spcBef>
              <a:spcPct val="0"/>
            </a:spcBef>
            <a:spcAft>
              <a:spcPct val="35000"/>
            </a:spcAft>
            <a:buNone/>
          </a:pPr>
          <a:r>
            <a:rPr lang="en-GB" sz="1200" kern="1200" dirty="0"/>
            <a:t>Consider the creation of an NMIRF (National Mechanism for Implementation, Reporting and Follow-up)</a:t>
          </a:r>
          <a:endParaRPr lang="en-US" sz="1200" kern="1200" dirty="0"/>
        </a:p>
      </dsp:txBody>
      <dsp:txXfrm>
        <a:off x="5485795" y="2829"/>
        <a:ext cx="1982573" cy="1189544"/>
      </dsp:txXfrm>
    </dsp:sp>
    <dsp:sp modelId="{1EEA81C0-AADE-404B-A74E-6D6C8E886490}">
      <dsp:nvSpPr>
        <dsp:cNvPr id="0" name=""/>
        <dsp:cNvSpPr/>
      </dsp:nvSpPr>
      <dsp:spPr>
        <a:xfrm>
          <a:off x="1599952" y="1190573"/>
          <a:ext cx="7315695" cy="425391"/>
        </a:xfrm>
        <a:custGeom>
          <a:avLst/>
          <a:gdLst/>
          <a:ahLst/>
          <a:cxnLst/>
          <a:rect l="0" t="0" r="0" b="0"/>
          <a:pathLst>
            <a:path>
              <a:moveTo>
                <a:pt x="7315695" y="0"/>
              </a:moveTo>
              <a:lnTo>
                <a:pt x="7315695" y="229795"/>
              </a:lnTo>
              <a:lnTo>
                <a:pt x="0" y="229795"/>
              </a:lnTo>
              <a:lnTo>
                <a:pt x="0" y="425391"/>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r>
            <a:rPr lang="en-US" sz="1000" kern="1200" dirty="0"/>
            <a:t>4</a:t>
          </a:r>
        </a:p>
      </dsp:txBody>
      <dsp:txXfrm>
        <a:off x="5074552" y="1329455"/>
        <a:ext cx="366494" cy="147629"/>
      </dsp:txXfrm>
    </dsp:sp>
    <dsp:sp modelId="{3A8C8C03-B89D-4E3B-AAEF-0555C1A70660}">
      <dsp:nvSpPr>
        <dsp:cNvPr id="0" name=""/>
        <dsp:cNvSpPr/>
      </dsp:nvSpPr>
      <dsp:spPr>
        <a:xfrm>
          <a:off x="7924361" y="2829"/>
          <a:ext cx="1982573" cy="118954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7148" tIns="101974" rIns="97148" bIns="101974" numCol="1" spcCol="1270" anchor="ctr" anchorCtr="0">
          <a:noAutofit/>
        </a:bodyPr>
        <a:lstStyle/>
        <a:p>
          <a:pPr marL="0" lvl="0" indent="0" algn="ctr" defTabSz="533400">
            <a:lnSpc>
              <a:spcPct val="90000"/>
            </a:lnSpc>
            <a:spcBef>
              <a:spcPct val="0"/>
            </a:spcBef>
            <a:spcAft>
              <a:spcPct val="35000"/>
            </a:spcAft>
            <a:buNone/>
          </a:pPr>
          <a:r>
            <a:rPr lang="en-GB" sz="1200" kern="1200" dirty="0"/>
            <a:t>Create focal points for engagement with each of the ACHPR, ACERWC and ACtHPR</a:t>
          </a:r>
          <a:endParaRPr lang="en-US" sz="1200" kern="1200" dirty="0"/>
        </a:p>
      </dsp:txBody>
      <dsp:txXfrm>
        <a:off x="7924361" y="2829"/>
        <a:ext cx="1982573" cy="1189544"/>
      </dsp:txXfrm>
    </dsp:sp>
    <dsp:sp modelId="{7C58E08B-BD0E-4B8C-83B9-93B33E6E9D57}">
      <dsp:nvSpPr>
        <dsp:cNvPr id="0" name=""/>
        <dsp:cNvSpPr/>
      </dsp:nvSpPr>
      <dsp:spPr>
        <a:xfrm>
          <a:off x="2589438" y="2197417"/>
          <a:ext cx="425391" cy="91440"/>
        </a:xfrm>
        <a:custGeom>
          <a:avLst/>
          <a:gdLst/>
          <a:ahLst/>
          <a:cxnLst/>
          <a:rect l="0" t="0" r="0" b="0"/>
          <a:pathLst>
            <a:path>
              <a:moveTo>
                <a:pt x="0" y="45720"/>
              </a:moveTo>
              <a:lnTo>
                <a:pt x="425391"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2790734" y="2240855"/>
        <a:ext cx="22799" cy="4564"/>
      </dsp:txXfrm>
    </dsp:sp>
    <dsp:sp modelId="{3ABF66D3-3EBB-4F9C-A2D6-5DD76BEE4A1C}">
      <dsp:nvSpPr>
        <dsp:cNvPr id="0" name=""/>
        <dsp:cNvSpPr/>
      </dsp:nvSpPr>
      <dsp:spPr>
        <a:xfrm>
          <a:off x="608665" y="1648365"/>
          <a:ext cx="1982573" cy="118954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7148" tIns="101974" rIns="97148" bIns="101974" numCol="1" spcCol="1270" anchor="ctr" anchorCtr="0">
          <a:noAutofit/>
        </a:bodyPr>
        <a:lstStyle/>
        <a:p>
          <a:pPr marL="0" lvl="0" indent="0" algn="ctr" defTabSz="533400">
            <a:lnSpc>
              <a:spcPct val="90000"/>
            </a:lnSpc>
            <a:spcBef>
              <a:spcPct val="0"/>
            </a:spcBef>
            <a:spcAft>
              <a:spcPct val="35000"/>
            </a:spcAft>
            <a:buNone/>
          </a:pPr>
          <a:r>
            <a:rPr lang="en-GB" sz="1200" kern="1200" dirty="0"/>
            <a:t>Develop a national action plan for the implementation of decisions</a:t>
          </a:r>
        </a:p>
      </dsp:txBody>
      <dsp:txXfrm>
        <a:off x="608665" y="1648365"/>
        <a:ext cx="1982573" cy="1189544"/>
      </dsp:txXfrm>
    </dsp:sp>
    <dsp:sp modelId="{557223E4-08FB-4092-95CC-9B9A1E47FBFE}">
      <dsp:nvSpPr>
        <dsp:cNvPr id="0" name=""/>
        <dsp:cNvSpPr/>
      </dsp:nvSpPr>
      <dsp:spPr>
        <a:xfrm>
          <a:off x="5028004" y="2197417"/>
          <a:ext cx="425391" cy="91440"/>
        </a:xfrm>
        <a:custGeom>
          <a:avLst/>
          <a:gdLst/>
          <a:ahLst/>
          <a:cxnLst/>
          <a:rect l="0" t="0" r="0" b="0"/>
          <a:pathLst>
            <a:path>
              <a:moveTo>
                <a:pt x="0" y="45720"/>
              </a:moveTo>
              <a:lnTo>
                <a:pt x="166028" y="45720"/>
              </a:lnTo>
            </a:path>
            <a:path>
              <a:moveTo>
                <a:pt x="259363" y="45720"/>
              </a:moveTo>
              <a:lnTo>
                <a:pt x="425391"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r>
            <a:rPr lang="en-US" sz="1000" kern="1200" dirty="0"/>
            <a:t>5</a:t>
          </a:r>
        </a:p>
      </dsp:txBody>
      <dsp:txXfrm>
        <a:off x="5194032" y="2169322"/>
        <a:ext cx="93335" cy="147629"/>
      </dsp:txXfrm>
    </dsp:sp>
    <dsp:sp modelId="{5D0E68E5-003C-4E86-8E10-CD44F7EA7807}">
      <dsp:nvSpPr>
        <dsp:cNvPr id="0" name=""/>
        <dsp:cNvSpPr/>
      </dsp:nvSpPr>
      <dsp:spPr>
        <a:xfrm>
          <a:off x="3047230" y="1648365"/>
          <a:ext cx="1982573" cy="118954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7148" tIns="101974" rIns="97148" bIns="101974" numCol="1" spcCol="1270" anchor="ctr" anchorCtr="0">
          <a:noAutofit/>
        </a:bodyPr>
        <a:lstStyle/>
        <a:p>
          <a:pPr marL="0" lvl="0" indent="0" algn="ctr" defTabSz="533400">
            <a:lnSpc>
              <a:spcPct val="90000"/>
            </a:lnSpc>
            <a:spcBef>
              <a:spcPct val="0"/>
            </a:spcBef>
            <a:spcAft>
              <a:spcPct val="35000"/>
            </a:spcAft>
            <a:buNone/>
          </a:pPr>
          <a:r>
            <a:rPr lang="en-GB" sz="1200" kern="1200" dirty="0"/>
            <a:t>Establish procedures for engagement with the legislature and judiciary in facilitating implementation of decisions</a:t>
          </a:r>
          <a:endParaRPr lang="en-US" sz="1200" kern="1200" dirty="0"/>
        </a:p>
      </dsp:txBody>
      <dsp:txXfrm>
        <a:off x="3047230" y="1648365"/>
        <a:ext cx="1982573" cy="1189544"/>
      </dsp:txXfrm>
    </dsp:sp>
    <dsp:sp modelId="{EDEC51E0-7B95-42F1-BF7F-0F03B4465EB8}">
      <dsp:nvSpPr>
        <dsp:cNvPr id="0" name=""/>
        <dsp:cNvSpPr/>
      </dsp:nvSpPr>
      <dsp:spPr>
        <a:xfrm>
          <a:off x="7466569" y="2197417"/>
          <a:ext cx="425391" cy="91440"/>
        </a:xfrm>
        <a:custGeom>
          <a:avLst/>
          <a:gdLst/>
          <a:ahLst/>
          <a:cxnLst/>
          <a:rect l="0" t="0" r="0" b="0"/>
          <a:pathLst>
            <a:path>
              <a:moveTo>
                <a:pt x="0" y="45720"/>
              </a:moveTo>
              <a:lnTo>
                <a:pt x="166028" y="45720"/>
              </a:lnTo>
            </a:path>
            <a:path>
              <a:moveTo>
                <a:pt x="259363" y="45720"/>
              </a:moveTo>
              <a:lnTo>
                <a:pt x="425391"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r>
            <a:rPr lang="en-US" sz="1000" kern="1200" dirty="0"/>
            <a:t>6</a:t>
          </a:r>
        </a:p>
      </dsp:txBody>
      <dsp:txXfrm>
        <a:off x="7632597" y="2169322"/>
        <a:ext cx="93335" cy="147629"/>
      </dsp:txXfrm>
    </dsp:sp>
    <dsp:sp modelId="{079A63D4-2B40-4FF1-99D7-DFA860CD24F8}">
      <dsp:nvSpPr>
        <dsp:cNvPr id="0" name=""/>
        <dsp:cNvSpPr/>
      </dsp:nvSpPr>
      <dsp:spPr>
        <a:xfrm>
          <a:off x="5485795" y="1648365"/>
          <a:ext cx="1982573" cy="118954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7148" tIns="101974" rIns="97148" bIns="101974" numCol="1" spcCol="1270" anchor="ctr" anchorCtr="0">
          <a:noAutofit/>
        </a:bodyPr>
        <a:lstStyle/>
        <a:p>
          <a:pPr marL="0" lvl="0" indent="0" algn="ctr" defTabSz="533400">
            <a:lnSpc>
              <a:spcPct val="90000"/>
            </a:lnSpc>
            <a:spcBef>
              <a:spcPct val="0"/>
            </a:spcBef>
            <a:spcAft>
              <a:spcPct val="35000"/>
            </a:spcAft>
            <a:buNone/>
          </a:pPr>
          <a:r>
            <a:rPr lang="en-GB" sz="1200" kern="1200" dirty="0"/>
            <a:t>Seek advice and technical assistance from the relevant body, AU organs, NHRIs and CSOs</a:t>
          </a:r>
          <a:endParaRPr lang="en-US" sz="1200" kern="1200" dirty="0"/>
        </a:p>
      </dsp:txBody>
      <dsp:txXfrm>
        <a:off x="5485795" y="1648365"/>
        <a:ext cx="1982573" cy="1189544"/>
      </dsp:txXfrm>
    </dsp:sp>
    <dsp:sp modelId="{93E4D05A-7F6A-4155-98A3-783FC99C9379}">
      <dsp:nvSpPr>
        <dsp:cNvPr id="0" name=""/>
        <dsp:cNvSpPr/>
      </dsp:nvSpPr>
      <dsp:spPr>
        <a:xfrm>
          <a:off x="1599952" y="2836109"/>
          <a:ext cx="7315695" cy="425391"/>
        </a:xfrm>
        <a:custGeom>
          <a:avLst/>
          <a:gdLst/>
          <a:ahLst/>
          <a:cxnLst/>
          <a:rect l="0" t="0" r="0" b="0"/>
          <a:pathLst>
            <a:path>
              <a:moveTo>
                <a:pt x="7315695" y="0"/>
              </a:moveTo>
              <a:lnTo>
                <a:pt x="7315695" y="229795"/>
              </a:lnTo>
              <a:lnTo>
                <a:pt x="0" y="229795"/>
              </a:lnTo>
              <a:lnTo>
                <a:pt x="0" y="425391"/>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r>
            <a:rPr lang="en-US" sz="1000" kern="1200" dirty="0"/>
            <a:t>7</a:t>
          </a:r>
        </a:p>
      </dsp:txBody>
      <dsp:txXfrm>
        <a:off x="5074552" y="2974990"/>
        <a:ext cx="366494" cy="147629"/>
      </dsp:txXfrm>
    </dsp:sp>
    <dsp:sp modelId="{0B987F57-08B0-4942-8033-948EF956BA67}">
      <dsp:nvSpPr>
        <dsp:cNvPr id="0" name=""/>
        <dsp:cNvSpPr/>
      </dsp:nvSpPr>
      <dsp:spPr>
        <a:xfrm>
          <a:off x="7924361" y="1648365"/>
          <a:ext cx="1982573" cy="118954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7148" tIns="101974" rIns="97148" bIns="101974" numCol="1" spcCol="1270" anchor="ctr" anchorCtr="0">
          <a:noAutofit/>
        </a:bodyPr>
        <a:lstStyle/>
        <a:p>
          <a:pPr marL="0" lvl="0" indent="0" algn="ctr" defTabSz="533400">
            <a:lnSpc>
              <a:spcPct val="90000"/>
            </a:lnSpc>
            <a:spcBef>
              <a:spcPct val="0"/>
            </a:spcBef>
            <a:spcAft>
              <a:spcPct val="35000"/>
            </a:spcAft>
            <a:buNone/>
          </a:pPr>
          <a:r>
            <a:rPr lang="en-GB" sz="1200" kern="1200" dirty="0"/>
            <a:t>Create a database to track measures taken to implement decisions</a:t>
          </a:r>
          <a:endParaRPr lang="en-US" sz="1200" kern="1200" dirty="0"/>
        </a:p>
      </dsp:txBody>
      <dsp:txXfrm>
        <a:off x="7924361" y="1648365"/>
        <a:ext cx="1982573" cy="1189544"/>
      </dsp:txXfrm>
    </dsp:sp>
    <dsp:sp modelId="{5566E885-B801-4430-BAE6-EE590E50541F}">
      <dsp:nvSpPr>
        <dsp:cNvPr id="0" name=""/>
        <dsp:cNvSpPr/>
      </dsp:nvSpPr>
      <dsp:spPr>
        <a:xfrm>
          <a:off x="2589438" y="3842953"/>
          <a:ext cx="425391" cy="91440"/>
        </a:xfrm>
        <a:custGeom>
          <a:avLst/>
          <a:gdLst/>
          <a:ahLst/>
          <a:cxnLst/>
          <a:rect l="0" t="0" r="0" b="0"/>
          <a:pathLst>
            <a:path>
              <a:moveTo>
                <a:pt x="0" y="45720"/>
              </a:moveTo>
              <a:lnTo>
                <a:pt x="166028" y="45719"/>
              </a:lnTo>
            </a:path>
            <a:path>
              <a:moveTo>
                <a:pt x="259363" y="45719"/>
              </a:moveTo>
              <a:lnTo>
                <a:pt x="425391"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r>
            <a:rPr lang="en-US" sz="1000" kern="1200" dirty="0"/>
            <a:t>8</a:t>
          </a:r>
        </a:p>
      </dsp:txBody>
      <dsp:txXfrm>
        <a:off x="2755466" y="3814858"/>
        <a:ext cx="93335" cy="147629"/>
      </dsp:txXfrm>
    </dsp:sp>
    <dsp:sp modelId="{23953BA8-4B47-4B18-9521-60551AA52B69}">
      <dsp:nvSpPr>
        <dsp:cNvPr id="0" name=""/>
        <dsp:cNvSpPr/>
      </dsp:nvSpPr>
      <dsp:spPr>
        <a:xfrm>
          <a:off x="608665" y="3293901"/>
          <a:ext cx="1982573" cy="118954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7148" tIns="101974" rIns="97148" bIns="101974" numCol="1" spcCol="1270" anchor="ctr" anchorCtr="0">
          <a:noAutofit/>
        </a:bodyPr>
        <a:lstStyle/>
        <a:p>
          <a:pPr marL="0" lvl="0" indent="0" algn="ctr" defTabSz="533400">
            <a:lnSpc>
              <a:spcPct val="90000"/>
            </a:lnSpc>
            <a:spcBef>
              <a:spcPct val="0"/>
            </a:spcBef>
            <a:spcAft>
              <a:spcPct val="35000"/>
            </a:spcAft>
            <a:buNone/>
          </a:pPr>
          <a:r>
            <a:rPr lang="en-GB" sz="1200" kern="1200" dirty="0"/>
            <a:t>Publish information at the national level on the measures taken to implement the decision</a:t>
          </a:r>
          <a:endParaRPr lang="en-US" sz="1200" kern="1200" dirty="0"/>
        </a:p>
      </dsp:txBody>
      <dsp:txXfrm>
        <a:off x="608665" y="3293901"/>
        <a:ext cx="1982573" cy="1189544"/>
      </dsp:txXfrm>
    </dsp:sp>
    <dsp:sp modelId="{D444AE3D-05EB-43CC-8961-7A42948C0714}">
      <dsp:nvSpPr>
        <dsp:cNvPr id="0" name=""/>
        <dsp:cNvSpPr/>
      </dsp:nvSpPr>
      <dsp:spPr>
        <a:xfrm>
          <a:off x="5028004" y="3842953"/>
          <a:ext cx="425391" cy="91440"/>
        </a:xfrm>
        <a:custGeom>
          <a:avLst/>
          <a:gdLst/>
          <a:ahLst/>
          <a:cxnLst/>
          <a:rect l="0" t="0" r="0" b="0"/>
          <a:pathLst>
            <a:path>
              <a:moveTo>
                <a:pt x="0" y="45720"/>
              </a:moveTo>
              <a:lnTo>
                <a:pt x="166028" y="45719"/>
              </a:lnTo>
            </a:path>
            <a:path>
              <a:moveTo>
                <a:pt x="259363" y="45719"/>
              </a:moveTo>
              <a:lnTo>
                <a:pt x="425391"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r>
            <a:rPr lang="en-US" sz="1000" kern="1200" dirty="0"/>
            <a:t>9</a:t>
          </a:r>
        </a:p>
      </dsp:txBody>
      <dsp:txXfrm>
        <a:off x="5194032" y="3814858"/>
        <a:ext cx="93335" cy="147629"/>
      </dsp:txXfrm>
    </dsp:sp>
    <dsp:sp modelId="{E3B6554D-E5F6-4CB7-86C8-F934DAFC5C5E}">
      <dsp:nvSpPr>
        <dsp:cNvPr id="0" name=""/>
        <dsp:cNvSpPr/>
      </dsp:nvSpPr>
      <dsp:spPr>
        <a:xfrm>
          <a:off x="3047230" y="3293901"/>
          <a:ext cx="1982573" cy="118954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7148" tIns="101974" rIns="97148" bIns="101974" numCol="1" spcCol="1270" anchor="ctr" anchorCtr="0">
          <a:noAutofit/>
        </a:bodyPr>
        <a:lstStyle/>
        <a:p>
          <a:pPr marL="0" lvl="0" indent="0" algn="ctr" defTabSz="533400">
            <a:lnSpc>
              <a:spcPct val="90000"/>
            </a:lnSpc>
            <a:spcBef>
              <a:spcPct val="0"/>
            </a:spcBef>
            <a:spcAft>
              <a:spcPct val="35000"/>
            </a:spcAft>
            <a:buNone/>
          </a:pPr>
          <a:r>
            <a:rPr lang="en-GB" sz="1200" kern="1200" dirty="0"/>
            <a:t>Respond to requests for information from the ACERWC, ACHPR and ACtHPR</a:t>
          </a:r>
          <a:endParaRPr lang="en-US" sz="1200" kern="1200" dirty="0"/>
        </a:p>
      </dsp:txBody>
      <dsp:txXfrm>
        <a:off x="3047230" y="3293901"/>
        <a:ext cx="1982573" cy="1189544"/>
      </dsp:txXfrm>
    </dsp:sp>
    <dsp:sp modelId="{470D0F93-4D88-4E15-8D18-3A5FBFB3206D}">
      <dsp:nvSpPr>
        <dsp:cNvPr id="0" name=""/>
        <dsp:cNvSpPr/>
      </dsp:nvSpPr>
      <dsp:spPr>
        <a:xfrm>
          <a:off x="5485795" y="3293901"/>
          <a:ext cx="1982573" cy="118954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7148" tIns="101974" rIns="97148" bIns="101974" numCol="1" spcCol="1270" anchor="ctr" anchorCtr="0">
          <a:noAutofit/>
        </a:bodyPr>
        <a:lstStyle/>
        <a:p>
          <a:pPr marL="0" lvl="0" indent="0" algn="ctr" defTabSz="533400">
            <a:lnSpc>
              <a:spcPct val="90000"/>
            </a:lnSpc>
            <a:spcBef>
              <a:spcPct val="0"/>
            </a:spcBef>
            <a:spcAft>
              <a:spcPct val="35000"/>
            </a:spcAft>
            <a:buNone/>
          </a:pPr>
          <a:r>
            <a:rPr lang="en-GB" sz="1200" kern="1200" dirty="0"/>
            <a:t>Collaborate with NHRIs and CSOS in the implementation of decisions</a:t>
          </a:r>
          <a:endParaRPr lang="en-US" sz="1200" kern="1200" dirty="0"/>
        </a:p>
      </dsp:txBody>
      <dsp:txXfrm>
        <a:off x="5485795" y="3293901"/>
        <a:ext cx="1982573" cy="118954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B2BCD-8A05-4394-B20B-E4A568C9F5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2C5E640-E3BD-4CAA-8F5B-ABE163E4AA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9F2F6AD-D294-4204-A05E-878ADCD52B97}"/>
              </a:ext>
            </a:extLst>
          </p:cNvPr>
          <p:cNvSpPr>
            <a:spLocks noGrp="1"/>
          </p:cNvSpPr>
          <p:nvPr>
            <p:ph type="dt" sz="half" idx="10"/>
          </p:nvPr>
        </p:nvSpPr>
        <p:spPr/>
        <p:txBody>
          <a:bodyPr/>
          <a:lstStyle/>
          <a:p>
            <a:fld id="{B383C8C2-6AD4-416B-906D-24A2BAE14FE3}" type="datetimeFigureOut">
              <a:rPr lang="en-GB" smtClean="0"/>
              <a:t>30/04/2021</a:t>
            </a:fld>
            <a:endParaRPr lang="en-GB" dirty="0"/>
          </a:p>
        </p:txBody>
      </p:sp>
      <p:sp>
        <p:nvSpPr>
          <p:cNvPr id="5" name="Footer Placeholder 4">
            <a:extLst>
              <a:ext uri="{FF2B5EF4-FFF2-40B4-BE49-F238E27FC236}">
                <a16:creationId xmlns:a16="http://schemas.microsoft.com/office/drawing/2014/main" id="{A59415B5-042E-4368-A387-4FFF34DED55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6A8AA43-42CA-4795-B0EE-6E9C99BD7A17}"/>
              </a:ext>
            </a:extLst>
          </p:cNvPr>
          <p:cNvSpPr>
            <a:spLocks noGrp="1"/>
          </p:cNvSpPr>
          <p:nvPr>
            <p:ph type="sldNum" sz="quarter" idx="12"/>
          </p:nvPr>
        </p:nvSpPr>
        <p:spPr/>
        <p:txBody>
          <a:bodyPr/>
          <a:lstStyle/>
          <a:p>
            <a:fld id="{92BB0549-17FD-4AAA-BD06-CCCCB371D355}" type="slidenum">
              <a:rPr lang="en-GB" smtClean="0"/>
              <a:t>‹#›</a:t>
            </a:fld>
            <a:endParaRPr lang="en-GB" dirty="0"/>
          </a:p>
        </p:txBody>
      </p:sp>
    </p:spTree>
    <p:extLst>
      <p:ext uri="{BB962C8B-B14F-4D97-AF65-F5344CB8AC3E}">
        <p14:creationId xmlns:p14="http://schemas.microsoft.com/office/powerpoint/2010/main" val="4748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E42A-FD8B-4719-A61C-9A612E60F7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BA7E06A-B16C-48EE-9401-550CFF9EAA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5632887-068E-43A4-A431-BD8D745B1C4B}"/>
              </a:ext>
            </a:extLst>
          </p:cNvPr>
          <p:cNvSpPr>
            <a:spLocks noGrp="1"/>
          </p:cNvSpPr>
          <p:nvPr>
            <p:ph type="dt" sz="half" idx="10"/>
          </p:nvPr>
        </p:nvSpPr>
        <p:spPr/>
        <p:txBody>
          <a:bodyPr/>
          <a:lstStyle/>
          <a:p>
            <a:fld id="{B383C8C2-6AD4-416B-906D-24A2BAE14FE3}" type="datetimeFigureOut">
              <a:rPr lang="en-GB" smtClean="0"/>
              <a:t>30/04/2021</a:t>
            </a:fld>
            <a:endParaRPr lang="en-GB" dirty="0"/>
          </a:p>
        </p:txBody>
      </p:sp>
      <p:sp>
        <p:nvSpPr>
          <p:cNvPr id="5" name="Footer Placeholder 4">
            <a:extLst>
              <a:ext uri="{FF2B5EF4-FFF2-40B4-BE49-F238E27FC236}">
                <a16:creationId xmlns:a16="http://schemas.microsoft.com/office/drawing/2014/main" id="{3F03C8A4-9A9D-4E19-8CF1-AEE03730F70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868D3FD-CA30-4B08-A125-B933903DEFD1}"/>
              </a:ext>
            </a:extLst>
          </p:cNvPr>
          <p:cNvSpPr>
            <a:spLocks noGrp="1"/>
          </p:cNvSpPr>
          <p:nvPr>
            <p:ph type="sldNum" sz="quarter" idx="12"/>
          </p:nvPr>
        </p:nvSpPr>
        <p:spPr/>
        <p:txBody>
          <a:bodyPr/>
          <a:lstStyle/>
          <a:p>
            <a:fld id="{92BB0549-17FD-4AAA-BD06-CCCCB371D355}" type="slidenum">
              <a:rPr lang="en-GB" smtClean="0"/>
              <a:t>‹#›</a:t>
            </a:fld>
            <a:endParaRPr lang="en-GB" dirty="0"/>
          </a:p>
        </p:txBody>
      </p:sp>
    </p:spTree>
    <p:extLst>
      <p:ext uri="{BB962C8B-B14F-4D97-AF65-F5344CB8AC3E}">
        <p14:creationId xmlns:p14="http://schemas.microsoft.com/office/powerpoint/2010/main" val="632140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8F7473-FA7B-4E6E-ADA2-C136A1D213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40F0E99-7FE2-4132-915E-B79F752C345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75041A9-83B7-497E-B09C-8D841BF7C669}"/>
              </a:ext>
            </a:extLst>
          </p:cNvPr>
          <p:cNvSpPr>
            <a:spLocks noGrp="1"/>
          </p:cNvSpPr>
          <p:nvPr>
            <p:ph type="dt" sz="half" idx="10"/>
          </p:nvPr>
        </p:nvSpPr>
        <p:spPr/>
        <p:txBody>
          <a:bodyPr/>
          <a:lstStyle/>
          <a:p>
            <a:fld id="{B383C8C2-6AD4-416B-906D-24A2BAE14FE3}" type="datetimeFigureOut">
              <a:rPr lang="en-GB" smtClean="0"/>
              <a:t>30/04/2021</a:t>
            </a:fld>
            <a:endParaRPr lang="en-GB" dirty="0"/>
          </a:p>
        </p:txBody>
      </p:sp>
      <p:sp>
        <p:nvSpPr>
          <p:cNvPr id="5" name="Footer Placeholder 4">
            <a:extLst>
              <a:ext uri="{FF2B5EF4-FFF2-40B4-BE49-F238E27FC236}">
                <a16:creationId xmlns:a16="http://schemas.microsoft.com/office/drawing/2014/main" id="{D88F95EC-CBF1-48F3-A6B0-FB600EA1215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81ED88A-3904-426A-A1F5-074CFC0576D9}"/>
              </a:ext>
            </a:extLst>
          </p:cNvPr>
          <p:cNvSpPr>
            <a:spLocks noGrp="1"/>
          </p:cNvSpPr>
          <p:nvPr>
            <p:ph type="sldNum" sz="quarter" idx="12"/>
          </p:nvPr>
        </p:nvSpPr>
        <p:spPr/>
        <p:txBody>
          <a:bodyPr/>
          <a:lstStyle/>
          <a:p>
            <a:fld id="{92BB0549-17FD-4AAA-BD06-CCCCB371D355}" type="slidenum">
              <a:rPr lang="en-GB" smtClean="0"/>
              <a:t>‹#›</a:t>
            </a:fld>
            <a:endParaRPr lang="en-GB" dirty="0"/>
          </a:p>
        </p:txBody>
      </p:sp>
    </p:spTree>
    <p:extLst>
      <p:ext uri="{BB962C8B-B14F-4D97-AF65-F5344CB8AC3E}">
        <p14:creationId xmlns:p14="http://schemas.microsoft.com/office/powerpoint/2010/main" val="232393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42F1E-3509-446C-9E6C-2E691B6810C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CC68E87-EFC9-4F76-A88B-E136A29B8D5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596BD4-264D-45D3-84D0-64B0685BBEF1}"/>
              </a:ext>
            </a:extLst>
          </p:cNvPr>
          <p:cNvSpPr>
            <a:spLocks noGrp="1"/>
          </p:cNvSpPr>
          <p:nvPr>
            <p:ph type="dt" sz="half" idx="10"/>
          </p:nvPr>
        </p:nvSpPr>
        <p:spPr/>
        <p:txBody>
          <a:bodyPr/>
          <a:lstStyle/>
          <a:p>
            <a:fld id="{B383C8C2-6AD4-416B-906D-24A2BAE14FE3}" type="datetimeFigureOut">
              <a:rPr lang="en-GB" smtClean="0"/>
              <a:t>30/04/2021</a:t>
            </a:fld>
            <a:endParaRPr lang="en-GB" dirty="0"/>
          </a:p>
        </p:txBody>
      </p:sp>
      <p:sp>
        <p:nvSpPr>
          <p:cNvPr id="5" name="Footer Placeholder 4">
            <a:extLst>
              <a:ext uri="{FF2B5EF4-FFF2-40B4-BE49-F238E27FC236}">
                <a16:creationId xmlns:a16="http://schemas.microsoft.com/office/drawing/2014/main" id="{0A0433DD-F68B-480D-AC70-2255A06F17B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BBEE574-79C9-48AB-9F72-7317DA0BC8FA}"/>
              </a:ext>
            </a:extLst>
          </p:cNvPr>
          <p:cNvSpPr>
            <a:spLocks noGrp="1"/>
          </p:cNvSpPr>
          <p:nvPr>
            <p:ph type="sldNum" sz="quarter" idx="12"/>
          </p:nvPr>
        </p:nvSpPr>
        <p:spPr/>
        <p:txBody>
          <a:bodyPr/>
          <a:lstStyle/>
          <a:p>
            <a:fld id="{92BB0549-17FD-4AAA-BD06-CCCCB371D355}" type="slidenum">
              <a:rPr lang="en-GB" smtClean="0"/>
              <a:t>‹#›</a:t>
            </a:fld>
            <a:endParaRPr lang="en-GB" dirty="0"/>
          </a:p>
        </p:txBody>
      </p:sp>
    </p:spTree>
    <p:extLst>
      <p:ext uri="{BB962C8B-B14F-4D97-AF65-F5344CB8AC3E}">
        <p14:creationId xmlns:p14="http://schemas.microsoft.com/office/powerpoint/2010/main" val="1876929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1BF1B-0650-486D-81D1-2D0ECCC9CB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51DA12A-867E-494C-AE4B-9D2B1231C6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763580-751E-488F-88E6-4CA1995C5832}"/>
              </a:ext>
            </a:extLst>
          </p:cNvPr>
          <p:cNvSpPr>
            <a:spLocks noGrp="1"/>
          </p:cNvSpPr>
          <p:nvPr>
            <p:ph type="dt" sz="half" idx="10"/>
          </p:nvPr>
        </p:nvSpPr>
        <p:spPr/>
        <p:txBody>
          <a:bodyPr/>
          <a:lstStyle/>
          <a:p>
            <a:fld id="{B383C8C2-6AD4-416B-906D-24A2BAE14FE3}" type="datetimeFigureOut">
              <a:rPr lang="en-GB" smtClean="0"/>
              <a:t>30/04/2021</a:t>
            </a:fld>
            <a:endParaRPr lang="en-GB" dirty="0"/>
          </a:p>
        </p:txBody>
      </p:sp>
      <p:sp>
        <p:nvSpPr>
          <p:cNvPr id="5" name="Footer Placeholder 4">
            <a:extLst>
              <a:ext uri="{FF2B5EF4-FFF2-40B4-BE49-F238E27FC236}">
                <a16:creationId xmlns:a16="http://schemas.microsoft.com/office/drawing/2014/main" id="{55666ADC-C314-4493-9115-952B5B6A457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5D6DA3A-73A5-4935-81C3-76DE8CEA4907}"/>
              </a:ext>
            </a:extLst>
          </p:cNvPr>
          <p:cNvSpPr>
            <a:spLocks noGrp="1"/>
          </p:cNvSpPr>
          <p:nvPr>
            <p:ph type="sldNum" sz="quarter" idx="12"/>
          </p:nvPr>
        </p:nvSpPr>
        <p:spPr/>
        <p:txBody>
          <a:bodyPr/>
          <a:lstStyle/>
          <a:p>
            <a:fld id="{92BB0549-17FD-4AAA-BD06-CCCCB371D355}" type="slidenum">
              <a:rPr lang="en-GB" smtClean="0"/>
              <a:t>‹#›</a:t>
            </a:fld>
            <a:endParaRPr lang="en-GB" dirty="0"/>
          </a:p>
        </p:txBody>
      </p:sp>
    </p:spTree>
    <p:extLst>
      <p:ext uri="{BB962C8B-B14F-4D97-AF65-F5344CB8AC3E}">
        <p14:creationId xmlns:p14="http://schemas.microsoft.com/office/powerpoint/2010/main" val="618131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ED168-657F-4E50-A451-67A9E8B6259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72396A1-DBC1-4FDC-AE1C-EB3AD62B7A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3978BC6-B0A0-43F7-B6AC-F27C1D5721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13E4048-16D9-4230-ABD2-6084F7DC37D9}"/>
              </a:ext>
            </a:extLst>
          </p:cNvPr>
          <p:cNvSpPr>
            <a:spLocks noGrp="1"/>
          </p:cNvSpPr>
          <p:nvPr>
            <p:ph type="dt" sz="half" idx="10"/>
          </p:nvPr>
        </p:nvSpPr>
        <p:spPr/>
        <p:txBody>
          <a:bodyPr/>
          <a:lstStyle/>
          <a:p>
            <a:fld id="{B383C8C2-6AD4-416B-906D-24A2BAE14FE3}" type="datetimeFigureOut">
              <a:rPr lang="en-GB" smtClean="0"/>
              <a:t>30/04/2021</a:t>
            </a:fld>
            <a:endParaRPr lang="en-GB" dirty="0"/>
          </a:p>
        </p:txBody>
      </p:sp>
      <p:sp>
        <p:nvSpPr>
          <p:cNvPr id="6" name="Footer Placeholder 5">
            <a:extLst>
              <a:ext uri="{FF2B5EF4-FFF2-40B4-BE49-F238E27FC236}">
                <a16:creationId xmlns:a16="http://schemas.microsoft.com/office/drawing/2014/main" id="{B9CEE45E-1ED6-4FD0-99A5-79AE4DFBC882}"/>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082D043-6346-4C2A-9ACA-3CBE24DE7E30}"/>
              </a:ext>
            </a:extLst>
          </p:cNvPr>
          <p:cNvSpPr>
            <a:spLocks noGrp="1"/>
          </p:cNvSpPr>
          <p:nvPr>
            <p:ph type="sldNum" sz="quarter" idx="12"/>
          </p:nvPr>
        </p:nvSpPr>
        <p:spPr/>
        <p:txBody>
          <a:bodyPr/>
          <a:lstStyle/>
          <a:p>
            <a:fld id="{92BB0549-17FD-4AAA-BD06-CCCCB371D355}" type="slidenum">
              <a:rPr lang="en-GB" smtClean="0"/>
              <a:t>‹#›</a:t>
            </a:fld>
            <a:endParaRPr lang="en-GB" dirty="0"/>
          </a:p>
        </p:txBody>
      </p:sp>
    </p:spTree>
    <p:extLst>
      <p:ext uri="{BB962C8B-B14F-4D97-AF65-F5344CB8AC3E}">
        <p14:creationId xmlns:p14="http://schemas.microsoft.com/office/powerpoint/2010/main" val="581068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CADD5-0C1D-4F26-B8FF-512FA1F5C6B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5347689-2CAF-4F95-B42F-E4813AAA07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3A555A-EED4-45AD-B2A8-4B9D56042A6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5C8D5BC-1CC6-418F-8C23-6D11B14081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4AD416-56D1-49A1-81F7-905FB4429F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65B237E-A7CF-460B-904B-8316101F5E54}"/>
              </a:ext>
            </a:extLst>
          </p:cNvPr>
          <p:cNvSpPr>
            <a:spLocks noGrp="1"/>
          </p:cNvSpPr>
          <p:nvPr>
            <p:ph type="dt" sz="half" idx="10"/>
          </p:nvPr>
        </p:nvSpPr>
        <p:spPr/>
        <p:txBody>
          <a:bodyPr/>
          <a:lstStyle/>
          <a:p>
            <a:fld id="{B383C8C2-6AD4-416B-906D-24A2BAE14FE3}" type="datetimeFigureOut">
              <a:rPr lang="en-GB" smtClean="0"/>
              <a:t>30/04/2021</a:t>
            </a:fld>
            <a:endParaRPr lang="en-GB" dirty="0"/>
          </a:p>
        </p:txBody>
      </p:sp>
      <p:sp>
        <p:nvSpPr>
          <p:cNvPr id="8" name="Footer Placeholder 7">
            <a:extLst>
              <a:ext uri="{FF2B5EF4-FFF2-40B4-BE49-F238E27FC236}">
                <a16:creationId xmlns:a16="http://schemas.microsoft.com/office/drawing/2014/main" id="{E8D5AAE4-1DD6-4669-B7E3-0C0663477F3F}"/>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D8D256-FECA-4448-B839-182344EF446D}"/>
              </a:ext>
            </a:extLst>
          </p:cNvPr>
          <p:cNvSpPr>
            <a:spLocks noGrp="1"/>
          </p:cNvSpPr>
          <p:nvPr>
            <p:ph type="sldNum" sz="quarter" idx="12"/>
          </p:nvPr>
        </p:nvSpPr>
        <p:spPr/>
        <p:txBody>
          <a:bodyPr/>
          <a:lstStyle/>
          <a:p>
            <a:fld id="{92BB0549-17FD-4AAA-BD06-CCCCB371D355}" type="slidenum">
              <a:rPr lang="en-GB" smtClean="0"/>
              <a:t>‹#›</a:t>
            </a:fld>
            <a:endParaRPr lang="en-GB" dirty="0"/>
          </a:p>
        </p:txBody>
      </p:sp>
    </p:spTree>
    <p:extLst>
      <p:ext uri="{BB962C8B-B14F-4D97-AF65-F5344CB8AC3E}">
        <p14:creationId xmlns:p14="http://schemas.microsoft.com/office/powerpoint/2010/main" val="1600672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2392F-1620-4AB3-AD51-0C3FBBE8CDF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66F6FF1-98A3-45FD-B68A-FDD092E7D4C7}"/>
              </a:ext>
            </a:extLst>
          </p:cNvPr>
          <p:cNvSpPr>
            <a:spLocks noGrp="1"/>
          </p:cNvSpPr>
          <p:nvPr>
            <p:ph type="dt" sz="half" idx="10"/>
          </p:nvPr>
        </p:nvSpPr>
        <p:spPr/>
        <p:txBody>
          <a:bodyPr/>
          <a:lstStyle/>
          <a:p>
            <a:fld id="{B383C8C2-6AD4-416B-906D-24A2BAE14FE3}" type="datetimeFigureOut">
              <a:rPr lang="en-GB" smtClean="0"/>
              <a:t>30/04/2021</a:t>
            </a:fld>
            <a:endParaRPr lang="en-GB" dirty="0"/>
          </a:p>
        </p:txBody>
      </p:sp>
      <p:sp>
        <p:nvSpPr>
          <p:cNvPr id="4" name="Footer Placeholder 3">
            <a:extLst>
              <a:ext uri="{FF2B5EF4-FFF2-40B4-BE49-F238E27FC236}">
                <a16:creationId xmlns:a16="http://schemas.microsoft.com/office/drawing/2014/main" id="{AA7E6102-2935-408E-A1C6-983F2FF7788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F6E6F77-B8E0-483A-BDB0-0DB559526B17}"/>
              </a:ext>
            </a:extLst>
          </p:cNvPr>
          <p:cNvSpPr>
            <a:spLocks noGrp="1"/>
          </p:cNvSpPr>
          <p:nvPr>
            <p:ph type="sldNum" sz="quarter" idx="12"/>
          </p:nvPr>
        </p:nvSpPr>
        <p:spPr/>
        <p:txBody>
          <a:bodyPr/>
          <a:lstStyle/>
          <a:p>
            <a:fld id="{92BB0549-17FD-4AAA-BD06-CCCCB371D355}" type="slidenum">
              <a:rPr lang="en-GB" smtClean="0"/>
              <a:t>‹#›</a:t>
            </a:fld>
            <a:endParaRPr lang="en-GB" dirty="0"/>
          </a:p>
        </p:txBody>
      </p:sp>
    </p:spTree>
    <p:extLst>
      <p:ext uri="{BB962C8B-B14F-4D97-AF65-F5344CB8AC3E}">
        <p14:creationId xmlns:p14="http://schemas.microsoft.com/office/powerpoint/2010/main" val="331319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859462-4119-4D1A-9069-8928B31401F7}"/>
              </a:ext>
            </a:extLst>
          </p:cNvPr>
          <p:cNvSpPr>
            <a:spLocks noGrp="1"/>
          </p:cNvSpPr>
          <p:nvPr>
            <p:ph type="dt" sz="half" idx="10"/>
          </p:nvPr>
        </p:nvSpPr>
        <p:spPr/>
        <p:txBody>
          <a:bodyPr/>
          <a:lstStyle/>
          <a:p>
            <a:fld id="{B383C8C2-6AD4-416B-906D-24A2BAE14FE3}" type="datetimeFigureOut">
              <a:rPr lang="en-GB" smtClean="0"/>
              <a:t>30/04/2021</a:t>
            </a:fld>
            <a:endParaRPr lang="en-GB" dirty="0"/>
          </a:p>
        </p:txBody>
      </p:sp>
      <p:sp>
        <p:nvSpPr>
          <p:cNvPr id="3" name="Footer Placeholder 2">
            <a:extLst>
              <a:ext uri="{FF2B5EF4-FFF2-40B4-BE49-F238E27FC236}">
                <a16:creationId xmlns:a16="http://schemas.microsoft.com/office/drawing/2014/main" id="{DF6BED0E-A616-4E2F-A3EA-0F09E3B075E3}"/>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678AD48B-84C2-4D4D-BFFC-7248ABE0CEBE}"/>
              </a:ext>
            </a:extLst>
          </p:cNvPr>
          <p:cNvSpPr>
            <a:spLocks noGrp="1"/>
          </p:cNvSpPr>
          <p:nvPr>
            <p:ph type="sldNum" sz="quarter" idx="12"/>
          </p:nvPr>
        </p:nvSpPr>
        <p:spPr/>
        <p:txBody>
          <a:bodyPr/>
          <a:lstStyle/>
          <a:p>
            <a:fld id="{92BB0549-17FD-4AAA-BD06-CCCCB371D355}" type="slidenum">
              <a:rPr lang="en-GB" smtClean="0"/>
              <a:t>‹#›</a:t>
            </a:fld>
            <a:endParaRPr lang="en-GB" dirty="0"/>
          </a:p>
        </p:txBody>
      </p:sp>
    </p:spTree>
    <p:extLst>
      <p:ext uri="{BB962C8B-B14F-4D97-AF65-F5344CB8AC3E}">
        <p14:creationId xmlns:p14="http://schemas.microsoft.com/office/powerpoint/2010/main" val="2431359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553B1-D27B-498A-B4D1-67C4D26CA2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24AC569-DAB9-43E5-BED0-FD927FFAC3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31F3939-76F8-4883-B6EF-6D4B5F7D58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0E5F77-EF09-47AD-A03F-8F54B6A9E3EE}"/>
              </a:ext>
            </a:extLst>
          </p:cNvPr>
          <p:cNvSpPr>
            <a:spLocks noGrp="1"/>
          </p:cNvSpPr>
          <p:nvPr>
            <p:ph type="dt" sz="half" idx="10"/>
          </p:nvPr>
        </p:nvSpPr>
        <p:spPr/>
        <p:txBody>
          <a:bodyPr/>
          <a:lstStyle/>
          <a:p>
            <a:fld id="{B383C8C2-6AD4-416B-906D-24A2BAE14FE3}" type="datetimeFigureOut">
              <a:rPr lang="en-GB" smtClean="0"/>
              <a:t>30/04/2021</a:t>
            </a:fld>
            <a:endParaRPr lang="en-GB" dirty="0"/>
          </a:p>
        </p:txBody>
      </p:sp>
      <p:sp>
        <p:nvSpPr>
          <p:cNvPr id="6" name="Footer Placeholder 5">
            <a:extLst>
              <a:ext uri="{FF2B5EF4-FFF2-40B4-BE49-F238E27FC236}">
                <a16:creationId xmlns:a16="http://schemas.microsoft.com/office/drawing/2014/main" id="{293822A2-769E-40D4-A930-CAE412CFFCEA}"/>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3FE68E9-4BF7-4595-A74D-AC5C4A9455E4}"/>
              </a:ext>
            </a:extLst>
          </p:cNvPr>
          <p:cNvSpPr>
            <a:spLocks noGrp="1"/>
          </p:cNvSpPr>
          <p:nvPr>
            <p:ph type="sldNum" sz="quarter" idx="12"/>
          </p:nvPr>
        </p:nvSpPr>
        <p:spPr/>
        <p:txBody>
          <a:bodyPr/>
          <a:lstStyle/>
          <a:p>
            <a:fld id="{92BB0549-17FD-4AAA-BD06-CCCCB371D355}" type="slidenum">
              <a:rPr lang="en-GB" smtClean="0"/>
              <a:t>‹#›</a:t>
            </a:fld>
            <a:endParaRPr lang="en-GB" dirty="0"/>
          </a:p>
        </p:txBody>
      </p:sp>
    </p:spTree>
    <p:extLst>
      <p:ext uri="{BB962C8B-B14F-4D97-AF65-F5344CB8AC3E}">
        <p14:creationId xmlns:p14="http://schemas.microsoft.com/office/powerpoint/2010/main" val="1023718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607CF-3438-4632-A5F0-DEC718BD61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FE92D09-0D0D-472B-8177-169DDDCE3C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652FEC8F-9FA4-4E89-8DE0-F33411335F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293863-9A64-4688-9B34-2EFF1C798780}"/>
              </a:ext>
            </a:extLst>
          </p:cNvPr>
          <p:cNvSpPr>
            <a:spLocks noGrp="1"/>
          </p:cNvSpPr>
          <p:nvPr>
            <p:ph type="dt" sz="half" idx="10"/>
          </p:nvPr>
        </p:nvSpPr>
        <p:spPr/>
        <p:txBody>
          <a:bodyPr/>
          <a:lstStyle/>
          <a:p>
            <a:fld id="{B383C8C2-6AD4-416B-906D-24A2BAE14FE3}" type="datetimeFigureOut">
              <a:rPr lang="en-GB" smtClean="0"/>
              <a:t>30/04/2021</a:t>
            </a:fld>
            <a:endParaRPr lang="en-GB" dirty="0"/>
          </a:p>
        </p:txBody>
      </p:sp>
      <p:sp>
        <p:nvSpPr>
          <p:cNvPr id="6" name="Footer Placeholder 5">
            <a:extLst>
              <a:ext uri="{FF2B5EF4-FFF2-40B4-BE49-F238E27FC236}">
                <a16:creationId xmlns:a16="http://schemas.microsoft.com/office/drawing/2014/main" id="{97476F05-EBA0-4680-89AB-FAD7B40634E8}"/>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80395E46-4A49-4A22-A39E-8C79E9890943}"/>
              </a:ext>
            </a:extLst>
          </p:cNvPr>
          <p:cNvSpPr>
            <a:spLocks noGrp="1"/>
          </p:cNvSpPr>
          <p:nvPr>
            <p:ph type="sldNum" sz="quarter" idx="12"/>
          </p:nvPr>
        </p:nvSpPr>
        <p:spPr/>
        <p:txBody>
          <a:bodyPr/>
          <a:lstStyle/>
          <a:p>
            <a:fld id="{92BB0549-17FD-4AAA-BD06-CCCCB371D355}" type="slidenum">
              <a:rPr lang="en-GB" smtClean="0"/>
              <a:t>‹#›</a:t>
            </a:fld>
            <a:endParaRPr lang="en-GB" dirty="0"/>
          </a:p>
        </p:txBody>
      </p:sp>
    </p:spTree>
    <p:extLst>
      <p:ext uri="{BB962C8B-B14F-4D97-AF65-F5344CB8AC3E}">
        <p14:creationId xmlns:p14="http://schemas.microsoft.com/office/powerpoint/2010/main" val="1865731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120CB5-E162-4ECF-AE2D-DFD574954C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D20FA8D-A6C4-4F0C-AE46-9FF12BD5D6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3FE791A-2B37-44FC-BE2A-AAF78DA57D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83C8C2-6AD4-416B-906D-24A2BAE14FE3}" type="datetimeFigureOut">
              <a:rPr lang="en-GB" smtClean="0"/>
              <a:t>30/04/2021</a:t>
            </a:fld>
            <a:endParaRPr lang="en-GB" dirty="0"/>
          </a:p>
        </p:txBody>
      </p:sp>
      <p:sp>
        <p:nvSpPr>
          <p:cNvPr id="5" name="Footer Placeholder 4">
            <a:extLst>
              <a:ext uri="{FF2B5EF4-FFF2-40B4-BE49-F238E27FC236}">
                <a16:creationId xmlns:a16="http://schemas.microsoft.com/office/drawing/2014/main" id="{9BCA9756-5345-41A6-AC15-25F8D1252E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032A8FB1-1C95-4109-B49E-DBFA8781B5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B0549-17FD-4AAA-BD06-CCCCB371D355}" type="slidenum">
              <a:rPr lang="en-GB" smtClean="0"/>
              <a:t>‹#›</a:t>
            </a:fld>
            <a:endParaRPr lang="en-GB" dirty="0"/>
          </a:p>
        </p:txBody>
      </p:sp>
    </p:spTree>
    <p:extLst>
      <p:ext uri="{BB962C8B-B14F-4D97-AF65-F5344CB8AC3E}">
        <p14:creationId xmlns:p14="http://schemas.microsoft.com/office/powerpoint/2010/main" val="2613393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86197D16-FE75-4A0E-A0C9-28C0F04A43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Picture 27">
            <a:extLst>
              <a:ext uri="{FF2B5EF4-FFF2-40B4-BE49-F238E27FC236}">
                <a16:creationId xmlns:a16="http://schemas.microsoft.com/office/drawing/2014/main" id="{1E36F41E-685A-41F3-9D40-0E60698FAAF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9003" t="45716" r="30135" b="9820"/>
          <a:stretch>
            <a:fillRect/>
          </a:stretch>
        </p:blipFill>
        <p:spPr>
          <a:xfrm rot="5400000">
            <a:off x="3752077" y="2019878"/>
            <a:ext cx="6858000" cy="2818244"/>
          </a:xfrm>
          <a:custGeom>
            <a:avLst/>
            <a:gdLst>
              <a:gd name="connsiteX0" fmla="*/ 0 w 6858000"/>
              <a:gd name="connsiteY0" fmla="*/ 2818244 h 2818244"/>
              <a:gd name="connsiteX1" fmla="*/ 0 w 6858000"/>
              <a:gd name="connsiteY1" fmla="*/ 0 h 2818244"/>
              <a:gd name="connsiteX2" fmla="*/ 6858000 w 6858000"/>
              <a:gd name="connsiteY2" fmla="*/ 0 h 2818244"/>
              <a:gd name="connsiteX3" fmla="*/ 6857999 w 6858000"/>
              <a:gd name="connsiteY3" fmla="*/ 2818244 h 2818244"/>
            </a:gdLst>
            <a:ahLst/>
            <a:cxnLst>
              <a:cxn ang="0">
                <a:pos x="connsiteX0" y="connsiteY0"/>
              </a:cxn>
              <a:cxn ang="0">
                <a:pos x="connsiteX1" y="connsiteY1"/>
              </a:cxn>
              <a:cxn ang="0">
                <a:pos x="connsiteX2" y="connsiteY2"/>
              </a:cxn>
              <a:cxn ang="0">
                <a:pos x="connsiteX3" y="connsiteY3"/>
              </a:cxn>
            </a:cxnLst>
            <a:rect l="l" t="t" r="r" b="b"/>
            <a:pathLst>
              <a:path w="6858000" h="2818244">
                <a:moveTo>
                  <a:pt x="0" y="2818244"/>
                </a:moveTo>
                <a:lnTo>
                  <a:pt x="0" y="0"/>
                </a:lnTo>
                <a:lnTo>
                  <a:pt x="6858000" y="0"/>
                </a:lnTo>
                <a:lnTo>
                  <a:pt x="6857999" y="2818244"/>
                </a:lnTo>
                <a:close/>
              </a:path>
            </a:pathLst>
          </a:custGeom>
        </p:spPr>
      </p:pic>
      <p:sp>
        <p:nvSpPr>
          <p:cNvPr id="30" name="Rectangle 29">
            <a:extLst>
              <a:ext uri="{FF2B5EF4-FFF2-40B4-BE49-F238E27FC236}">
                <a16:creationId xmlns:a16="http://schemas.microsoft.com/office/drawing/2014/main" id="{A3B9EEB8-10D9-43AD-8876-D0E0F63E9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12946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0DA010B-61D0-4772-831F-5F393A407D73}"/>
              </a:ext>
            </a:extLst>
          </p:cNvPr>
          <p:cNvSpPr>
            <a:spLocks noGrp="1"/>
          </p:cNvSpPr>
          <p:nvPr>
            <p:ph type="ctrTitle"/>
          </p:nvPr>
        </p:nvSpPr>
        <p:spPr>
          <a:xfrm>
            <a:off x="804484" y="1365403"/>
            <a:ext cx="6196391" cy="4127194"/>
          </a:xfrm>
        </p:spPr>
        <p:txBody>
          <a:bodyPr anchor="ctr">
            <a:normAutofit/>
          </a:bodyPr>
          <a:lstStyle/>
          <a:p>
            <a:pPr algn="l"/>
            <a:r>
              <a:rPr lang="en-GB" sz="3300" b="1" dirty="0">
                <a:solidFill>
                  <a:srgbClr val="000000"/>
                </a:solidFill>
                <a:latin typeface="Californian FB" panose="0207040306080B030204" pitchFamily="18" charset="0"/>
                <a:cs typeface="Arial" panose="020B0604020202020204" pitchFamily="34" charset="0"/>
              </a:rPr>
              <a:t>How do the African Commission and Court on Human and Peoples’ Rights and African Committee on the Rights and Welfare of the Child monitor implementation of their decisions and judgments?</a:t>
            </a:r>
          </a:p>
        </p:txBody>
      </p:sp>
      <p:sp>
        <p:nvSpPr>
          <p:cNvPr id="3" name="Subtitle 2">
            <a:extLst>
              <a:ext uri="{FF2B5EF4-FFF2-40B4-BE49-F238E27FC236}">
                <a16:creationId xmlns:a16="http://schemas.microsoft.com/office/drawing/2014/main" id="{388E2289-931A-452E-8E6E-D500B9F2A51A}"/>
              </a:ext>
            </a:extLst>
          </p:cNvPr>
          <p:cNvSpPr>
            <a:spLocks noGrp="1"/>
          </p:cNvSpPr>
          <p:nvPr>
            <p:ph type="subTitle" idx="1"/>
          </p:nvPr>
        </p:nvSpPr>
        <p:spPr>
          <a:xfrm>
            <a:off x="8472488" y="1200627"/>
            <a:ext cx="3122763" cy="4456747"/>
          </a:xfrm>
        </p:spPr>
        <p:txBody>
          <a:bodyPr anchor="ctr">
            <a:normAutofit/>
          </a:bodyPr>
          <a:lstStyle/>
          <a:p>
            <a:pPr algn="l"/>
            <a:r>
              <a:rPr lang="en-GB" sz="2800" dirty="0">
                <a:solidFill>
                  <a:srgbClr val="FFFFFF"/>
                </a:solidFill>
              </a:rPr>
              <a:t> </a:t>
            </a:r>
          </a:p>
        </p:txBody>
      </p:sp>
    </p:spTree>
    <p:extLst>
      <p:ext uri="{BB962C8B-B14F-4D97-AF65-F5344CB8AC3E}">
        <p14:creationId xmlns:p14="http://schemas.microsoft.com/office/powerpoint/2010/main" val="567384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5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82E7A51-7969-458D-BB53-8C26DEDF0BA9}"/>
              </a:ext>
            </a:extLst>
          </p:cNvPr>
          <p:cNvSpPr>
            <a:spLocks noGrp="1"/>
          </p:cNvSpPr>
          <p:nvPr>
            <p:ph type="title"/>
          </p:nvPr>
        </p:nvSpPr>
        <p:spPr>
          <a:xfrm>
            <a:off x="841248" y="548640"/>
            <a:ext cx="3600860" cy="5431536"/>
          </a:xfrm>
        </p:spPr>
        <p:txBody>
          <a:bodyPr>
            <a:normAutofit/>
          </a:bodyPr>
          <a:lstStyle/>
          <a:p>
            <a:r>
              <a:rPr lang="en-US" sz="3800" dirty="0">
                <a:latin typeface="Californian FB" panose="0207040306080B030204" pitchFamily="18" charset="0"/>
              </a:rPr>
              <a:t>What role for the AU in monitoring and enforcing implementation of judgments of the ACtHPR?</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C5B170E-57B7-4074-9B45-F48F90023701}"/>
              </a:ext>
            </a:extLst>
          </p:cNvPr>
          <p:cNvSpPr>
            <a:spLocks noGrp="1"/>
          </p:cNvSpPr>
          <p:nvPr>
            <p:ph idx="1"/>
          </p:nvPr>
        </p:nvSpPr>
        <p:spPr>
          <a:xfrm>
            <a:off x="5126418" y="552091"/>
            <a:ext cx="6224335" cy="5431536"/>
          </a:xfrm>
        </p:spPr>
        <p:txBody>
          <a:bodyPr anchor="ctr">
            <a:normAutofit/>
          </a:bodyPr>
          <a:lstStyle/>
          <a:p>
            <a:pPr marL="0" marR="0">
              <a:spcBef>
                <a:spcPts val="0"/>
              </a:spcBef>
              <a:spcAft>
                <a:spcPts val="0"/>
              </a:spcAft>
            </a:pPr>
            <a:r>
              <a:rPr lang="en-GB" sz="1500" dirty="0">
                <a:effectLst/>
                <a:latin typeface="Californian FB" panose="0207040306080B030204" pitchFamily="18" charset="0"/>
                <a:ea typeface="Calibri" panose="020F0502020204030204" pitchFamily="34" charset="0"/>
                <a:cs typeface="Times New Roman" panose="02020603050405020304" pitchFamily="18" charset="0"/>
              </a:rPr>
              <a:t>The Protocol establishing the African Court requires that the Executive Council will monitor execution of the judgment of the Court</a:t>
            </a:r>
          </a:p>
          <a:p>
            <a:pPr marL="0" marR="0">
              <a:spcBef>
                <a:spcPts val="0"/>
              </a:spcBef>
              <a:spcAft>
                <a:spcPts val="0"/>
              </a:spcAft>
            </a:pPr>
            <a:r>
              <a:rPr lang="en-GB" sz="1500" dirty="0">
                <a:effectLst/>
                <a:latin typeface="Californian FB" panose="0207040306080B030204" pitchFamily="18" charset="0"/>
                <a:ea typeface="Calibri" panose="020F0502020204030204" pitchFamily="34" charset="0"/>
                <a:cs typeface="Times New Roman" panose="02020603050405020304" pitchFamily="18" charset="0"/>
              </a:rPr>
              <a:t>The Court submits a report to each regular session of the Assembly of the AU and this includes information on ‘the cases in which a State has not complied with the Court's judgment’.</a:t>
            </a:r>
            <a:endParaRPr lang="en-US" sz="1500" dirty="0">
              <a:effectLst/>
              <a:latin typeface="Californian FB" panose="0207040306080B0302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GB" sz="1500" dirty="0">
                <a:effectLst/>
                <a:latin typeface="Californian FB" panose="0207040306080B030204" pitchFamily="18" charset="0"/>
                <a:ea typeface="Calibri" panose="020F0502020204030204" pitchFamily="34" charset="0"/>
                <a:cs typeface="Times New Roman" panose="02020603050405020304" pitchFamily="18" charset="0"/>
              </a:rPr>
              <a:t>When considering the report from the African Court the Executive Council has e.g. ‘urge[d] Member States to commit unconditionally to, and comply with judgements rendered by the Court’</a:t>
            </a:r>
          </a:p>
          <a:p>
            <a:pPr marL="0" marR="0">
              <a:spcBef>
                <a:spcPts val="0"/>
              </a:spcBef>
              <a:spcAft>
                <a:spcPts val="0"/>
              </a:spcAft>
            </a:pPr>
            <a:r>
              <a:rPr lang="en-US" sz="1500" dirty="0">
                <a:effectLst/>
                <a:latin typeface="Californian FB" panose="0207040306080B030204" pitchFamily="18" charset="0"/>
                <a:ea typeface="Calibri" panose="020F0502020204030204" pitchFamily="34" charset="0"/>
                <a:cs typeface="Times New Roman" panose="02020603050405020304" pitchFamily="18" charset="0"/>
              </a:rPr>
              <a:t>The Executive Council has since decided that it will not list, in its own decisions, the names of countries that have not complied with Court judgments.</a:t>
            </a:r>
          </a:p>
          <a:p>
            <a:pPr marL="0" marR="0">
              <a:spcBef>
                <a:spcPts val="0"/>
              </a:spcBef>
              <a:spcAft>
                <a:spcPts val="0"/>
              </a:spcAft>
            </a:pPr>
            <a:r>
              <a:rPr lang="en-US" sz="1500" dirty="0">
                <a:effectLst/>
                <a:latin typeface="Californian FB" panose="0207040306080B030204" pitchFamily="18" charset="0"/>
                <a:ea typeface="Calibri" panose="020F0502020204030204" pitchFamily="34" charset="0"/>
                <a:cs typeface="Times New Roman" panose="02020603050405020304" pitchFamily="18" charset="0"/>
              </a:rPr>
              <a:t>Reports on implementation</a:t>
            </a:r>
            <a:r>
              <a:rPr lang="en-US" sz="1500" dirty="0">
                <a:latin typeface="Californian FB" panose="0207040306080B030204" pitchFamily="18" charset="0"/>
                <a:ea typeface="Calibri" panose="020F0502020204030204" pitchFamily="34" charset="0"/>
                <a:cs typeface="Times New Roman" panose="02020603050405020304" pitchFamily="18" charset="0"/>
              </a:rPr>
              <a:t> will be sent by the Court to the PRC</a:t>
            </a:r>
          </a:p>
          <a:p>
            <a:pPr marL="0" marR="0">
              <a:spcBef>
                <a:spcPts val="0"/>
              </a:spcBef>
              <a:spcAft>
                <a:spcPts val="0"/>
              </a:spcAft>
            </a:pPr>
            <a:r>
              <a:rPr lang="en-US" sz="1500" dirty="0">
                <a:effectLst/>
                <a:latin typeface="Californian FB" panose="0207040306080B030204" pitchFamily="18" charset="0"/>
                <a:ea typeface="Calibri" panose="020F0502020204030204" pitchFamily="34" charset="0"/>
                <a:cs typeface="Times New Roman" panose="02020603050405020304" pitchFamily="18" charset="0"/>
              </a:rPr>
              <a:t>The PRC will consider what the State should do to implement the decision and identify relevant assistance from AU organs</a:t>
            </a:r>
          </a:p>
          <a:p>
            <a:pPr marL="0" marR="0">
              <a:spcBef>
                <a:spcPts val="0"/>
              </a:spcBef>
              <a:spcAft>
                <a:spcPts val="0"/>
              </a:spcAft>
            </a:pPr>
            <a:r>
              <a:rPr lang="en-US" sz="1500" dirty="0">
                <a:latin typeface="Californian FB" panose="0207040306080B030204" pitchFamily="18" charset="0"/>
                <a:ea typeface="Calibri" panose="020F0502020204030204" pitchFamily="34" charset="0"/>
                <a:cs typeface="Times New Roman" panose="02020603050405020304" pitchFamily="18" charset="0"/>
              </a:rPr>
              <a:t>If the State fails to implement, the PRC can report to the Executive Council</a:t>
            </a:r>
            <a:endParaRPr lang="en-US" sz="1500" dirty="0">
              <a:effectLst/>
              <a:latin typeface="Californian FB" panose="0207040306080B0302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fornian FB" panose="0207040306080B030204" pitchFamily="18" charset="0"/>
                <a:ea typeface="Calibri" panose="020F0502020204030204" pitchFamily="34" charset="0"/>
                <a:cs typeface="Times New Roman" panose="02020603050405020304" pitchFamily="18" charset="0"/>
              </a:rPr>
              <a:t>The Executive Council can consider the reports of the PRC and Court, then</a:t>
            </a:r>
          </a:p>
          <a:p>
            <a:pPr marL="457200" lvl="1">
              <a:spcBef>
                <a:spcPts val="0"/>
              </a:spcBef>
            </a:pPr>
            <a:r>
              <a:rPr lang="en-US" sz="1500" dirty="0">
                <a:effectLst/>
                <a:latin typeface="Californian FB" panose="0207040306080B030204" pitchFamily="18" charset="0"/>
                <a:ea typeface="Calibri" panose="020F0502020204030204" pitchFamily="34" charset="0"/>
                <a:cs typeface="Times New Roman" panose="02020603050405020304" pitchFamily="18" charset="0"/>
              </a:rPr>
              <a:t>refer it back to the PRC,</a:t>
            </a:r>
          </a:p>
          <a:p>
            <a:pPr marL="457200" lvl="1">
              <a:spcBef>
                <a:spcPts val="0"/>
              </a:spcBef>
            </a:pPr>
            <a:r>
              <a:rPr lang="en-US" sz="1500" dirty="0">
                <a:effectLst/>
                <a:latin typeface="Californian FB" panose="0207040306080B030204" pitchFamily="18" charset="0"/>
                <a:ea typeface="Calibri" panose="020F0502020204030204" pitchFamily="34" charset="0"/>
                <a:cs typeface="Times New Roman" panose="02020603050405020304" pitchFamily="18" charset="0"/>
              </a:rPr>
              <a:t>adopt a decision on compliance,</a:t>
            </a:r>
          </a:p>
          <a:p>
            <a:pPr marL="457200" lvl="1">
              <a:spcBef>
                <a:spcPts val="0"/>
              </a:spcBef>
            </a:pPr>
            <a:r>
              <a:rPr lang="en-US" sz="1500" dirty="0">
                <a:effectLst/>
                <a:latin typeface="Californian FB" panose="0207040306080B030204" pitchFamily="18" charset="0"/>
                <a:ea typeface="Calibri" panose="020F0502020204030204" pitchFamily="34" charset="0"/>
                <a:cs typeface="Times New Roman" panose="02020603050405020304" pitchFamily="18" charset="0"/>
              </a:rPr>
              <a:t>offer its own good offices for a settlement,</a:t>
            </a:r>
          </a:p>
          <a:p>
            <a:pPr marL="457200" lvl="1">
              <a:spcBef>
                <a:spcPts val="0"/>
              </a:spcBef>
            </a:pPr>
            <a:r>
              <a:rPr lang="en-US" sz="1500" dirty="0">
                <a:effectLst/>
                <a:latin typeface="Californian FB" panose="0207040306080B030204" pitchFamily="18" charset="0"/>
                <a:ea typeface="Calibri" panose="020F0502020204030204" pitchFamily="34" charset="0"/>
                <a:cs typeface="Times New Roman" panose="02020603050405020304" pitchFamily="18" charset="0"/>
              </a:rPr>
              <a:t>appoint an AUC Chairperson or special envoy to facilitate negotiations.</a:t>
            </a:r>
            <a:endParaRPr lang="en-US" sz="1500" dirty="0">
              <a:latin typeface="Californian FB" panose="0207040306080B030204" pitchFamily="18" charset="0"/>
              <a:ea typeface="Calibri" panose="020F0502020204030204" pitchFamily="34" charset="0"/>
              <a:cs typeface="Times New Roman" panose="02020603050405020304" pitchFamily="18" charset="0"/>
            </a:endParaRPr>
          </a:p>
          <a:p>
            <a:pPr marR="0">
              <a:spcBef>
                <a:spcPts val="0"/>
              </a:spcBef>
              <a:spcAft>
                <a:spcPts val="0"/>
              </a:spcAft>
            </a:pPr>
            <a:r>
              <a:rPr lang="en-US" sz="1500" dirty="0">
                <a:effectLst/>
                <a:latin typeface="Californian FB" panose="0207040306080B030204" pitchFamily="18" charset="0"/>
                <a:ea typeface="Calibri" panose="020F0502020204030204" pitchFamily="34" charset="0"/>
                <a:cs typeface="Times New Roman" panose="02020603050405020304" pitchFamily="18" charset="0"/>
              </a:rPr>
              <a:t>The Executive Council can submit decisions for consideration by the AU Assembly which can then adopt these, offer its own good offices to the parties or take further action under Article 23 of the Constitutive Act.</a:t>
            </a:r>
          </a:p>
          <a:p>
            <a:pPr marL="0" marR="0">
              <a:spcBef>
                <a:spcPts val="0"/>
              </a:spcBef>
              <a:spcAft>
                <a:spcPts val="0"/>
              </a:spcAft>
            </a:pPr>
            <a:r>
              <a:rPr lang="en-US" sz="1500" dirty="0">
                <a:effectLst/>
                <a:latin typeface="Californian FB" panose="0207040306080B030204" pitchFamily="18" charset="0"/>
                <a:ea typeface="Calibri" panose="020F0502020204030204" pitchFamily="34" charset="0"/>
                <a:cs typeface="Times New Roman" panose="02020603050405020304" pitchFamily="18" charset="0"/>
              </a:rPr>
              <a:t>A fund will be set up to provide support for States in the implementation of decisions.</a:t>
            </a:r>
          </a:p>
          <a:p>
            <a:endParaRPr lang="en-US" sz="1500" dirty="0">
              <a:latin typeface="Californian FB" panose="0207040306080B030204" pitchFamily="18" charset="0"/>
            </a:endParaRPr>
          </a:p>
        </p:txBody>
      </p:sp>
    </p:spTree>
    <p:extLst>
      <p:ext uri="{BB962C8B-B14F-4D97-AF65-F5344CB8AC3E}">
        <p14:creationId xmlns:p14="http://schemas.microsoft.com/office/powerpoint/2010/main" val="3196682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C50EDB4-C425-478E-BB03-998CB0FCDB1F}"/>
              </a:ext>
            </a:extLst>
          </p:cNvPr>
          <p:cNvSpPr>
            <a:spLocks noGrp="1"/>
          </p:cNvSpPr>
          <p:nvPr>
            <p:ph type="title"/>
          </p:nvPr>
        </p:nvSpPr>
        <p:spPr>
          <a:xfrm>
            <a:off x="841248" y="548640"/>
            <a:ext cx="3600860" cy="5431536"/>
          </a:xfrm>
        </p:spPr>
        <p:txBody>
          <a:bodyPr>
            <a:normAutofit/>
          </a:bodyPr>
          <a:lstStyle/>
          <a:p>
            <a:r>
              <a:rPr lang="en-GB" sz="3800" dirty="0">
                <a:latin typeface="Californian FB" panose="0207040306080B030204" pitchFamily="18" charset="0"/>
              </a:rPr>
              <a:t>What role for the AU in monitoring and enforcing implementation of the decisions of the ACHPR?</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B958806-0B84-46B1-9E66-AFFFA1A01F50}"/>
              </a:ext>
            </a:extLst>
          </p:cNvPr>
          <p:cNvSpPr>
            <a:spLocks noGrp="1"/>
          </p:cNvSpPr>
          <p:nvPr>
            <p:ph idx="1"/>
          </p:nvPr>
        </p:nvSpPr>
        <p:spPr>
          <a:xfrm>
            <a:off x="5126418" y="552091"/>
            <a:ext cx="6224335" cy="5431536"/>
          </a:xfrm>
        </p:spPr>
        <p:txBody>
          <a:bodyPr anchor="ctr">
            <a:normAutofit/>
          </a:bodyPr>
          <a:lstStyle/>
          <a:p>
            <a:pPr marL="0" marR="0">
              <a:spcBef>
                <a:spcPts val="0"/>
              </a:spcBef>
            </a:pPr>
            <a:r>
              <a:rPr lang="en-GB" sz="2000" dirty="0">
                <a:effectLst/>
                <a:latin typeface="Californian FB" panose="0207040306080B030204" pitchFamily="18" charset="0"/>
                <a:ea typeface="Calibri" panose="020F0502020204030204" pitchFamily="34" charset="0"/>
                <a:cs typeface="Times New Roman" panose="02020603050405020304" pitchFamily="18" charset="0"/>
              </a:rPr>
              <a:t>The ACHPR can refer the issues of ‘non-compliance’ with a decision to the policy organs of the AU and ask them to ‘take the necessary measures for the implementation of its decisions’. </a:t>
            </a:r>
            <a:endParaRPr lang="en-US" sz="2000" dirty="0">
              <a:effectLst/>
              <a:latin typeface="Californian FB" panose="0207040306080B030204" pitchFamily="18" charset="0"/>
              <a:ea typeface="Calibri" panose="020F0502020204030204" pitchFamily="34" charset="0"/>
              <a:cs typeface="Times New Roman" panose="02020603050405020304" pitchFamily="18" charset="0"/>
            </a:endParaRPr>
          </a:p>
          <a:p>
            <a:pPr marL="0" marR="0">
              <a:spcBef>
                <a:spcPts val="0"/>
              </a:spcBef>
            </a:pPr>
            <a:r>
              <a:rPr lang="en-GB" sz="2000" dirty="0">
                <a:effectLst/>
                <a:latin typeface="Californian FB" panose="0207040306080B030204" pitchFamily="18" charset="0"/>
                <a:ea typeface="Calibri" panose="020F0502020204030204" pitchFamily="34" charset="0"/>
                <a:cs typeface="Times New Roman" panose="02020603050405020304" pitchFamily="18" charset="0"/>
              </a:rPr>
              <a:t>The ACHPR can provide detail on the status of implementation in its activity reports.</a:t>
            </a:r>
            <a:endParaRPr lang="en-US" sz="2000" dirty="0">
              <a:effectLst/>
              <a:latin typeface="Californian FB" panose="0207040306080B030204" pitchFamily="18" charset="0"/>
              <a:ea typeface="Calibri" panose="020F0502020204030204" pitchFamily="34" charset="0"/>
              <a:cs typeface="Times New Roman" panose="02020603050405020304" pitchFamily="18" charset="0"/>
            </a:endParaRPr>
          </a:p>
          <a:p>
            <a:pPr marL="0" marR="0">
              <a:spcBef>
                <a:spcPts val="0"/>
              </a:spcBef>
            </a:pPr>
            <a:r>
              <a:rPr lang="en-GB" sz="2000" dirty="0">
                <a:effectLst/>
                <a:latin typeface="Californian FB" panose="0207040306080B030204" pitchFamily="18" charset="0"/>
                <a:ea typeface="Calibri" panose="020F0502020204030204" pitchFamily="34" charset="0"/>
              </a:rPr>
              <a:t>The Executive Council will adopt a decision on the activity report of the African Commission that authorises the publication and calls on States to e.g. ‘implement decisions and recommendations of the ACHPR, respond to Urgent Appeals from the ACHPR, and to comply with Provisional Measures issued by the ACHPR’.</a:t>
            </a:r>
            <a:endParaRPr lang="en-US" sz="2000" dirty="0">
              <a:effectLst/>
              <a:latin typeface="Californian FB" panose="0207040306080B030204" pitchFamily="18" charset="0"/>
              <a:ea typeface="Calibri" panose="020F0502020204030204" pitchFamily="34" charset="0"/>
              <a:cs typeface="Times New Roman" panose="02020603050405020304" pitchFamily="18" charset="0"/>
            </a:endParaRPr>
          </a:p>
          <a:p>
            <a:pPr marL="0" marR="0">
              <a:spcBef>
                <a:spcPts val="0"/>
              </a:spcBef>
            </a:pPr>
            <a:r>
              <a:rPr lang="en-GB" sz="2000" dirty="0">
                <a:effectLst/>
                <a:latin typeface="Californian FB" panose="0207040306080B030204" pitchFamily="18" charset="0"/>
                <a:ea typeface="Calibri" panose="020F0502020204030204" pitchFamily="34" charset="0"/>
                <a:cs typeface="Times New Roman" panose="02020603050405020304" pitchFamily="18" charset="0"/>
              </a:rPr>
              <a:t>The ACHPR has recommended the PRC Sub-Committee on Human Rights and Governance ‘could serve as an appropriate mechanism for implementation’.</a:t>
            </a:r>
            <a:r>
              <a:rPr lang="en-GB" sz="2000" baseline="30000" dirty="0">
                <a:effectLst/>
                <a:latin typeface="Californian FB" panose="0207040306080B030204" pitchFamily="18" charset="0"/>
                <a:ea typeface="Calibri" panose="020F0502020204030204" pitchFamily="34" charset="0"/>
                <a:cs typeface="Times New Roman" panose="02020603050405020304" pitchFamily="18" charset="0"/>
              </a:rPr>
              <a:t> </a:t>
            </a:r>
            <a:endParaRPr lang="en-US" sz="2000" dirty="0">
              <a:effectLst/>
              <a:latin typeface="Californian FB" panose="0207040306080B030204" pitchFamily="18" charset="0"/>
              <a:ea typeface="Calibri" panose="020F0502020204030204" pitchFamily="34" charset="0"/>
              <a:cs typeface="Times New Roman" panose="02020603050405020304" pitchFamily="18" charset="0"/>
            </a:endParaRPr>
          </a:p>
          <a:p>
            <a:pPr marL="0" marR="0">
              <a:spcBef>
                <a:spcPts val="0"/>
              </a:spcBef>
            </a:pPr>
            <a:r>
              <a:rPr lang="en-GB" sz="2000" dirty="0">
                <a:effectLst/>
                <a:latin typeface="Californian FB" panose="0207040306080B030204" pitchFamily="18" charset="0"/>
                <a:ea typeface="Calibri" panose="020F0502020204030204" pitchFamily="34" charset="0"/>
                <a:cs typeface="Times New Roman" panose="02020603050405020304" pitchFamily="18" charset="0"/>
              </a:rPr>
              <a:t>The ACHPR also called on the AU to create an office within the AUC to ‘</a:t>
            </a:r>
            <a:r>
              <a:rPr lang="en-US" sz="2000" dirty="0">
                <a:effectLst/>
                <a:latin typeface="Californian FB" panose="0207040306080B030204" pitchFamily="18" charset="0"/>
                <a:ea typeface="Calibri" panose="020F0502020204030204" pitchFamily="34" charset="0"/>
                <a:cs typeface="Times New Roman" panose="02020603050405020304" pitchFamily="18" charset="0"/>
              </a:rPr>
              <a:t>serve as liaison person between the Commission and States to enhance communications’. </a:t>
            </a:r>
          </a:p>
          <a:p>
            <a:endParaRPr lang="en-GB" sz="2000" dirty="0">
              <a:latin typeface="Californian FB" panose="0207040306080B030204" pitchFamily="18" charset="0"/>
            </a:endParaRPr>
          </a:p>
        </p:txBody>
      </p:sp>
    </p:spTree>
    <p:extLst>
      <p:ext uri="{BB962C8B-B14F-4D97-AF65-F5344CB8AC3E}">
        <p14:creationId xmlns:p14="http://schemas.microsoft.com/office/powerpoint/2010/main" val="1481502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CA6390B-1526-4CD7-8A2B-0195C601BE98}"/>
              </a:ext>
            </a:extLst>
          </p:cNvPr>
          <p:cNvSpPr>
            <a:spLocks noGrp="1"/>
          </p:cNvSpPr>
          <p:nvPr>
            <p:ph type="title"/>
          </p:nvPr>
        </p:nvSpPr>
        <p:spPr>
          <a:xfrm>
            <a:off x="841248" y="548640"/>
            <a:ext cx="3600860" cy="5431536"/>
          </a:xfrm>
        </p:spPr>
        <p:txBody>
          <a:bodyPr>
            <a:normAutofit/>
          </a:bodyPr>
          <a:lstStyle/>
          <a:p>
            <a:r>
              <a:rPr lang="en-GB" sz="4600" dirty="0">
                <a:latin typeface="Californian FB" panose="0207040306080B030204" pitchFamily="18" charset="0"/>
              </a:rPr>
              <a:t>What role for the AU in monitoring and enforcing decisions of the ACERWC?</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350A14D-1D63-422A-A00D-B9120C32B52A}"/>
              </a:ext>
            </a:extLst>
          </p:cNvPr>
          <p:cNvSpPr>
            <a:spLocks noGrp="1"/>
          </p:cNvSpPr>
          <p:nvPr>
            <p:ph idx="1"/>
          </p:nvPr>
        </p:nvSpPr>
        <p:spPr>
          <a:xfrm>
            <a:off x="5126418" y="552091"/>
            <a:ext cx="6224335" cy="5431536"/>
          </a:xfrm>
        </p:spPr>
        <p:txBody>
          <a:bodyPr anchor="ctr">
            <a:normAutofit/>
          </a:bodyPr>
          <a:lstStyle/>
          <a:p>
            <a:pPr marL="0" marR="0">
              <a:spcBef>
                <a:spcPts val="0"/>
              </a:spcBef>
              <a:spcAft>
                <a:spcPts val="0"/>
              </a:spcAft>
            </a:pPr>
            <a:r>
              <a:rPr lang="en-US" sz="2200" dirty="0">
                <a:effectLst/>
                <a:latin typeface="Californian FB" panose="0207040306080B030204" pitchFamily="18" charset="0"/>
                <a:ea typeface="Calibri" panose="020F0502020204030204" pitchFamily="34" charset="0"/>
                <a:cs typeface="Times New Roman" panose="02020603050405020304" pitchFamily="18" charset="0"/>
              </a:rPr>
              <a:t>The ACERWC submits to the PRC Sub-Committee on Human Rights, Democracy and Governance a yearly report on the status of implementation of its decisions.</a:t>
            </a:r>
          </a:p>
          <a:p>
            <a:pPr marL="0" marR="0">
              <a:spcBef>
                <a:spcPts val="0"/>
              </a:spcBef>
              <a:spcAft>
                <a:spcPts val="0"/>
              </a:spcAft>
            </a:pPr>
            <a:endParaRPr lang="en-US" sz="2200" dirty="0">
              <a:effectLst/>
              <a:latin typeface="Californian FB" panose="0207040306080B030204" pitchFamily="18" charset="0"/>
              <a:ea typeface="Calibri" panose="020F0502020204030204" pitchFamily="34" charset="0"/>
              <a:cs typeface="Times New Roman" panose="02020603050405020304" pitchFamily="18" charset="0"/>
            </a:endParaRPr>
          </a:p>
          <a:p>
            <a:pPr marL="0" indent="0">
              <a:buNone/>
            </a:pPr>
            <a:endParaRPr lang="en-GB" sz="2200" dirty="0">
              <a:latin typeface="Californian FB" panose="0207040306080B030204" pitchFamily="18" charset="0"/>
            </a:endParaRPr>
          </a:p>
        </p:txBody>
      </p:sp>
    </p:spTree>
    <p:extLst>
      <p:ext uri="{BB962C8B-B14F-4D97-AF65-F5344CB8AC3E}">
        <p14:creationId xmlns:p14="http://schemas.microsoft.com/office/powerpoint/2010/main" val="1862695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7DA1F35B-C8F7-4A5A-9339-7DA4D785B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Arc 27">
            <a:extLst>
              <a:ext uri="{FF2B5EF4-FFF2-40B4-BE49-F238E27FC236}">
                <a16:creationId xmlns:a16="http://schemas.microsoft.com/office/drawing/2014/main" id="{B2D4AD41-40DA-4A81-92F5-B6E3BA1ED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8175088" y="457951"/>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B59EBB0-6A3E-40D8-9218-96FA73C194BD}"/>
              </a:ext>
            </a:extLst>
          </p:cNvPr>
          <p:cNvSpPr>
            <a:spLocks noGrp="1"/>
          </p:cNvSpPr>
          <p:nvPr>
            <p:ph type="title"/>
          </p:nvPr>
        </p:nvSpPr>
        <p:spPr>
          <a:xfrm>
            <a:off x="838200" y="365125"/>
            <a:ext cx="10515600" cy="1325563"/>
          </a:xfrm>
        </p:spPr>
        <p:txBody>
          <a:bodyPr>
            <a:normAutofit/>
          </a:bodyPr>
          <a:lstStyle/>
          <a:p>
            <a:pPr algn="ctr"/>
            <a:r>
              <a:rPr lang="en-GB">
                <a:latin typeface="Californian FB" panose="0207040306080B030204" pitchFamily="18" charset="0"/>
              </a:rPr>
              <a:t>What can States do to implement the decisions and judgments?</a:t>
            </a:r>
            <a:endParaRPr lang="en-GB" dirty="0">
              <a:latin typeface="Californian FB" panose="0207040306080B030204" pitchFamily="18" charset="0"/>
            </a:endParaRPr>
          </a:p>
        </p:txBody>
      </p:sp>
      <p:graphicFrame>
        <p:nvGraphicFramePr>
          <p:cNvPr id="21" name="Content Placeholder 2">
            <a:extLst>
              <a:ext uri="{FF2B5EF4-FFF2-40B4-BE49-F238E27FC236}">
                <a16:creationId xmlns:a16="http://schemas.microsoft.com/office/drawing/2014/main" id="{C1DFD9A4-2681-4CF6-A732-3E3B2884EC2A}"/>
              </a:ext>
            </a:extLst>
          </p:cNvPr>
          <p:cNvGraphicFramePr>
            <a:graphicFrameLocks noGrp="1"/>
          </p:cNvGraphicFramePr>
          <p:nvPr>
            <p:ph idx="1"/>
            <p:extLst>
              <p:ext uri="{D42A27DB-BD31-4B8C-83A1-F6EECF244321}">
                <p14:modId xmlns:p14="http://schemas.microsoft.com/office/powerpoint/2010/main" val="190307370"/>
              </p:ext>
            </p:extLst>
          </p:nvPr>
        </p:nvGraphicFramePr>
        <p:xfrm>
          <a:off x="838200" y="1690688"/>
          <a:ext cx="10515600" cy="4486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014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170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196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595E59CC-7059-4455-9789-EDFBBE8F5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 t="7983" r="60644" b="14447"/>
          <a:stretch/>
        </p:blipFill>
        <p:spPr>
          <a:xfrm>
            <a:off x="2777490" y="2"/>
            <a:ext cx="6185757" cy="6857999"/>
          </a:xfrm>
          <a:custGeom>
            <a:avLst/>
            <a:gdLst>
              <a:gd name="connsiteX0" fmla="*/ 0 w 9414510"/>
              <a:gd name="connsiteY0" fmla="*/ 0 h 6857999"/>
              <a:gd name="connsiteX1" fmla="*/ 9414510 w 9414510"/>
              <a:gd name="connsiteY1" fmla="*/ 0 h 6857999"/>
              <a:gd name="connsiteX2" fmla="*/ 9414510 w 9414510"/>
              <a:gd name="connsiteY2" fmla="*/ 6857999 h 6857999"/>
              <a:gd name="connsiteX3" fmla="*/ 0 w 941451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9414510" h="6857999">
                <a:moveTo>
                  <a:pt x="0" y="0"/>
                </a:moveTo>
                <a:lnTo>
                  <a:pt x="9414510" y="0"/>
                </a:lnTo>
                <a:lnTo>
                  <a:pt x="9414510" y="6857999"/>
                </a:lnTo>
                <a:lnTo>
                  <a:pt x="0" y="6857999"/>
                </a:lnTo>
                <a:close/>
              </a:path>
            </a:pathLst>
          </a:custGeom>
        </p:spPr>
      </p:pic>
      <p:sp>
        <p:nvSpPr>
          <p:cNvPr id="2" name="Title 1">
            <a:extLst>
              <a:ext uri="{FF2B5EF4-FFF2-40B4-BE49-F238E27FC236}">
                <a16:creationId xmlns:a16="http://schemas.microsoft.com/office/drawing/2014/main" id="{666E725B-D6D7-4832-8C35-F67516DF8C7A}"/>
              </a:ext>
            </a:extLst>
          </p:cNvPr>
          <p:cNvSpPr>
            <a:spLocks noGrp="1"/>
          </p:cNvSpPr>
          <p:nvPr>
            <p:ph type="title"/>
          </p:nvPr>
        </p:nvSpPr>
        <p:spPr>
          <a:xfrm>
            <a:off x="640080" y="1243013"/>
            <a:ext cx="3855720" cy="4371974"/>
          </a:xfrm>
        </p:spPr>
        <p:txBody>
          <a:bodyPr>
            <a:normAutofit/>
          </a:bodyPr>
          <a:lstStyle/>
          <a:p>
            <a:r>
              <a:rPr lang="en-GB" dirty="0">
                <a:solidFill>
                  <a:srgbClr val="3F3F3F"/>
                </a:solidFill>
                <a:latin typeface="Californian FB" panose="0207040306080B030204" pitchFamily="18" charset="0"/>
              </a:rPr>
              <a:t>How does the African Court monitor the implementation of its judgments and rulings?</a:t>
            </a:r>
          </a:p>
        </p:txBody>
      </p:sp>
      <p:sp>
        <p:nvSpPr>
          <p:cNvPr id="3" name="Content Placeholder 2">
            <a:extLst>
              <a:ext uri="{FF2B5EF4-FFF2-40B4-BE49-F238E27FC236}">
                <a16:creationId xmlns:a16="http://schemas.microsoft.com/office/drawing/2014/main" id="{6474EFAD-0880-4D34-9758-E386CEBFDBB9}"/>
              </a:ext>
            </a:extLst>
          </p:cNvPr>
          <p:cNvSpPr>
            <a:spLocks noGrp="1"/>
          </p:cNvSpPr>
          <p:nvPr>
            <p:ph idx="1"/>
          </p:nvPr>
        </p:nvSpPr>
        <p:spPr>
          <a:xfrm>
            <a:off x="6305550" y="1032987"/>
            <a:ext cx="5246370" cy="4792027"/>
          </a:xfrm>
        </p:spPr>
        <p:txBody>
          <a:bodyPr anchor="ctr">
            <a:normAutofit/>
          </a:bodyPr>
          <a:lstStyle/>
          <a:p>
            <a:pPr marL="0" marR="0" indent="0">
              <a:spcBef>
                <a:spcPts val="0"/>
              </a:spcBef>
              <a:spcAft>
                <a:spcPts val="0"/>
              </a:spcAft>
              <a:buNone/>
            </a:pPr>
            <a:r>
              <a:rPr lang="en-GB" sz="20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rPr>
              <a:t>- After the judgment is adopted by the Court, it is sent to the parties as well as relevant organs of the AU including the EC. Then:</a:t>
            </a:r>
            <a:endParaRPr lang="en-US" sz="20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Calisto MT" panose="02040603050505030304" pitchFamily="18" charset="0"/>
              <a:buChar char="-"/>
            </a:pPr>
            <a:r>
              <a:rPr lang="en-GB" sz="2000" dirty="0">
                <a:solidFill>
                  <a:srgbClr val="FFFFFF"/>
                </a:solidFill>
                <a:effectLst/>
                <a:latin typeface="Californian FB" panose="0207040306080B030204" pitchFamily="18" charset="0"/>
                <a:ea typeface="Calibri" panose="020F0502020204030204" pitchFamily="34" charset="0"/>
                <a:cs typeface="Arial" panose="020B0604020202020204" pitchFamily="34" charset="0"/>
              </a:rPr>
              <a:t>The State should send an ‘execution report’ to the Monitoring Unit at the Registry of the Court, based on a template provided by the Court.</a:t>
            </a:r>
          </a:p>
          <a:p>
            <a:pPr marL="342900" marR="0" lvl="0" indent="-342900">
              <a:spcBef>
                <a:spcPts val="0"/>
              </a:spcBef>
              <a:spcAft>
                <a:spcPts val="0"/>
              </a:spcAft>
              <a:buFont typeface="Calisto MT" panose="02040603050505030304" pitchFamily="18" charset="0"/>
              <a:buChar char="-"/>
            </a:pPr>
            <a:r>
              <a:rPr lang="en-GB" sz="2000" dirty="0">
                <a:solidFill>
                  <a:srgbClr val="FFFFFF"/>
                </a:solidFill>
                <a:effectLst/>
                <a:latin typeface="Californian FB" panose="0207040306080B030204" pitchFamily="18" charset="0"/>
                <a:ea typeface="Calibri" panose="020F0502020204030204" pitchFamily="34" charset="0"/>
                <a:cs typeface="Arial" panose="020B0604020202020204" pitchFamily="34" charset="0"/>
              </a:rPr>
              <a:t>Timeframes for submission of the report and authorised extensions are determined by the Court.</a:t>
            </a:r>
          </a:p>
          <a:p>
            <a:pPr marL="342900" marR="0" lvl="0" indent="-342900">
              <a:spcBef>
                <a:spcPts val="0"/>
              </a:spcBef>
              <a:spcAft>
                <a:spcPts val="0"/>
              </a:spcAft>
              <a:buFont typeface="Calisto MT" panose="02040603050505030304" pitchFamily="18" charset="0"/>
              <a:buChar char="-"/>
            </a:pPr>
            <a:r>
              <a:rPr lang="en-US" sz="2000" dirty="0">
                <a:solidFill>
                  <a:srgbClr val="FFFFFF"/>
                </a:solidFill>
                <a:effectLst/>
                <a:latin typeface="Californian FB" panose="0207040306080B030204" pitchFamily="18" charset="0"/>
                <a:ea typeface="Calibri" panose="020F0502020204030204" pitchFamily="34" charset="0"/>
                <a:cs typeface="Arial" panose="020B0604020202020204" pitchFamily="34" charset="0"/>
              </a:rPr>
              <a:t>The Court has asked that States have focal points to maintain contact with the Court</a:t>
            </a:r>
          </a:p>
          <a:p>
            <a:pPr marL="0" marR="0">
              <a:spcBef>
                <a:spcPts val="0"/>
              </a:spcBef>
              <a:spcAft>
                <a:spcPts val="0"/>
              </a:spcAft>
            </a:pPr>
            <a:r>
              <a:rPr lang="en-GB" sz="20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rPr>
              <a:t>The Court will then make an assessment, drawing upon other sources, on the level of implementation.</a:t>
            </a:r>
          </a:p>
          <a:p>
            <a:pPr marL="0" indent="0">
              <a:buNone/>
            </a:pPr>
            <a:endParaRPr lang="en-GB" sz="2000" dirty="0">
              <a:solidFill>
                <a:srgbClr val="FFFFFF"/>
              </a:solidFill>
              <a:latin typeface="Californian FB" panose="0207040306080B030204" pitchFamily="18" charset="0"/>
            </a:endParaRPr>
          </a:p>
        </p:txBody>
      </p:sp>
    </p:spTree>
    <p:extLst>
      <p:ext uri="{BB962C8B-B14F-4D97-AF65-F5344CB8AC3E}">
        <p14:creationId xmlns:p14="http://schemas.microsoft.com/office/powerpoint/2010/main" val="695088874"/>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C32DF3D-3F59-481D-A237-77C31AD492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0AC0E8E-86EA-48C9-AAAA-E72AAC9C06E1}"/>
              </a:ext>
            </a:extLst>
          </p:cNvPr>
          <p:cNvSpPr>
            <a:spLocks noGrp="1"/>
          </p:cNvSpPr>
          <p:nvPr>
            <p:ph type="title"/>
          </p:nvPr>
        </p:nvSpPr>
        <p:spPr>
          <a:xfrm>
            <a:off x="841248" y="643467"/>
            <a:ext cx="3840480" cy="5571066"/>
          </a:xfrm>
        </p:spPr>
        <p:txBody>
          <a:bodyPr anchor="ctr">
            <a:normAutofit/>
          </a:bodyPr>
          <a:lstStyle/>
          <a:p>
            <a:r>
              <a:rPr lang="en-US" sz="5400" dirty="0">
                <a:latin typeface="Californian FB" panose="0207040306080B030204" pitchFamily="18" charset="0"/>
              </a:rPr>
              <a:t>Mechanisms if there is no compliance</a:t>
            </a:r>
          </a:p>
        </p:txBody>
      </p:sp>
      <p:sp>
        <p:nvSpPr>
          <p:cNvPr id="10" name="Freeform: Shape 9">
            <a:extLst>
              <a:ext uri="{FF2B5EF4-FFF2-40B4-BE49-F238E27FC236}">
                <a16:creationId xmlns:a16="http://schemas.microsoft.com/office/drawing/2014/main" id="{32F02326-30C4-4095-988F-932A425AE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39686" y="0"/>
            <a:ext cx="7152315" cy="6858000"/>
          </a:xfrm>
          <a:custGeom>
            <a:avLst/>
            <a:gdLst>
              <a:gd name="connsiteX0" fmla="*/ 17101 w 7152315"/>
              <a:gd name="connsiteY0" fmla="*/ 0 h 6858000"/>
              <a:gd name="connsiteX1" fmla="*/ 7152315 w 7152315"/>
              <a:gd name="connsiteY1" fmla="*/ 0 h 6858000"/>
              <a:gd name="connsiteX2" fmla="*/ 7152315 w 7152315"/>
              <a:gd name="connsiteY2" fmla="*/ 6858000 h 6858000"/>
              <a:gd name="connsiteX3" fmla="*/ 15999 w 7152315"/>
              <a:gd name="connsiteY3" fmla="*/ 6858000 h 6858000"/>
              <a:gd name="connsiteX4" fmla="*/ 9729 w 7152315"/>
              <a:gd name="connsiteY4" fmla="*/ 6734157 h 6858000"/>
              <a:gd name="connsiteX5" fmla="*/ 15819 w 7152315"/>
              <a:gd name="connsiteY5" fmla="*/ 6122264 h 6858000"/>
              <a:gd name="connsiteX6" fmla="*/ 11379 w 7152315"/>
              <a:gd name="connsiteY6" fmla="*/ 5614784 h 6858000"/>
              <a:gd name="connsiteX7" fmla="*/ 20006 w 7152315"/>
              <a:gd name="connsiteY7" fmla="*/ 5204359 h 6858000"/>
              <a:gd name="connsiteX8" fmla="*/ 16962 w 7152315"/>
              <a:gd name="connsiteY8" fmla="*/ 4811696 h 6858000"/>
              <a:gd name="connsiteX9" fmla="*/ 13409 w 7152315"/>
              <a:gd name="connsiteY9" fmla="*/ 4358135 h 6858000"/>
              <a:gd name="connsiteX10" fmla="*/ 12774 w 7152315"/>
              <a:gd name="connsiteY10" fmla="*/ 4038423 h 6858000"/>
              <a:gd name="connsiteX11" fmla="*/ 10110 w 7152315"/>
              <a:gd name="connsiteY11" fmla="*/ 3630663 h 6858000"/>
              <a:gd name="connsiteX12" fmla="*/ 16581 w 7152315"/>
              <a:gd name="connsiteY12" fmla="*/ 3275427 h 6858000"/>
              <a:gd name="connsiteX13" fmla="*/ 27872 w 7152315"/>
              <a:gd name="connsiteY13" fmla="*/ 2871219 h 6858000"/>
              <a:gd name="connsiteX14" fmla="*/ 17596 w 7152315"/>
              <a:gd name="connsiteY14" fmla="*/ 2235600 h 6858000"/>
              <a:gd name="connsiteX15" fmla="*/ 14170 w 7152315"/>
              <a:gd name="connsiteY15" fmla="*/ 1894827 h 6858000"/>
              <a:gd name="connsiteX16" fmla="*/ 11632 w 7152315"/>
              <a:gd name="connsiteY16" fmla="*/ 1603026 h 6858000"/>
              <a:gd name="connsiteX17" fmla="*/ 14551 w 7152315"/>
              <a:gd name="connsiteY17" fmla="*/ 1307799 h 6858000"/>
              <a:gd name="connsiteX18" fmla="*/ 14551 w 7152315"/>
              <a:gd name="connsiteY18" fmla="*/ 887733 h 6858000"/>
              <a:gd name="connsiteX19" fmla="*/ 849 w 7152315"/>
              <a:gd name="connsiteY19" fmla="*/ 349169 h 6858000"/>
              <a:gd name="connsiteX20" fmla="*/ 1404 w 7152315"/>
              <a:gd name="connsiteY20" fmla="*/ 16059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152315" h="6858000">
                <a:moveTo>
                  <a:pt x="17101" y="0"/>
                </a:moveTo>
                <a:lnTo>
                  <a:pt x="7152315" y="0"/>
                </a:lnTo>
                <a:lnTo>
                  <a:pt x="7152315" y="6858000"/>
                </a:lnTo>
                <a:lnTo>
                  <a:pt x="15999" y="6858000"/>
                </a:lnTo>
                <a:lnTo>
                  <a:pt x="9729" y="6734157"/>
                </a:lnTo>
                <a:cubicBezTo>
                  <a:pt x="5924" y="6530150"/>
                  <a:pt x="12521" y="6326271"/>
                  <a:pt x="15819" y="6122264"/>
                </a:cubicBezTo>
                <a:cubicBezTo>
                  <a:pt x="18484" y="5952766"/>
                  <a:pt x="-1689" y="5783013"/>
                  <a:pt x="11379" y="5614784"/>
                </a:cubicBezTo>
                <a:cubicBezTo>
                  <a:pt x="22112" y="5478259"/>
                  <a:pt x="24992" y="5341214"/>
                  <a:pt x="20006" y="5204359"/>
                </a:cubicBezTo>
                <a:cubicBezTo>
                  <a:pt x="14932" y="5073429"/>
                  <a:pt x="13917" y="4942537"/>
                  <a:pt x="16962" y="4811696"/>
                </a:cubicBezTo>
                <a:cubicBezTo>
                  <a:pt x="20640" y="4660467"/>
                  <a:pt x="16962" y="4509238"/>
                  <a:pt x="13409" y="4358135"/>
                </a:cubicBezTo>
                <a:cubicBezTo>
                  <a:pt x="10872" y="4251565"/>
                  <a:pt x="10998" y="4144994"/>
                  <a:pt x="12774" y="4038423"/>
                </a:cubicBezTo>
                <a:cubicBezTo>
                  <a:pt x="15185" y="3902545"/>
                  <a:pt x="19879" y="3766540"/>
                  <a:pt x="10110" y="3630663"/>
                </a:cubicBezTo>
                <a:cubicBezTo>
                  <a:pt x="1178" y="3512306"/>
                  <a:pt x="3347" y="3393378"/>
                  <a:pt x="16581" y="3275427"/>
                </a:cubicBezTo>
                <a:cubicBezTo>
                  <a:pt x="33403" y="3141377"/>
                  <a:pt x="37183" y="3006006"/>
                  <a:pt x="27872" y="2871219"/>
                </a:cubicBezTo>
                <a:cubicBezTo>
                  <a:pt x="11315" y="2659765"/>
                  <a:pt x="7890" y="2447486"/>
                  <a:pt x="17596" y="2235600"/>
                </a:cubicBezTo>
                <a:cubicBezTo>
                  <a:pt x="22797" y="2122038"/>
                  <a:pt x="21655" y="2008261"/>
                  <a:pt x="14170" y="1894827"/>
                </a:cubicBezTo>
                <a:cubicBezTo>
                  <a:pt x="8144" y="1797670"/>
                  <a:pt x="7294" y="1700272"/>
                  <a:pt x="11632" y="1603026"/>
                </a:cubicBezTo>
                <a:cubicBezTo>
                  <a:pt x="15566" y="1504575"/>
                  <a:pt x="17215" y="1406124"/>
                  <a:pt x="14551" y="1307799"/>
                </a:cubicBezTo>
                <a:cubicBezTo>
                  <a:pt x="10872" y="1168242"/>
                  <a:pt x="10110" y="1027798"/>
                  <a:pt x="14551" y="887733"/>
                </a:cubicBezTo>
                <a:cubicBezTo>
                  <a:pt x="20894" y="708085"/>
                  <a:pt x="3132" y="528817"/>
                  <a:pt x="849" y="349169"/>
                </a:cubicBezTo>
                <a:cubicBezTo>
                  <a:pt x="24" y="286241"/>
                  <a:pt x="-769" y="223346"/>
                  <a:pt x="1404" y="16059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Content Placeholder 2">
            <a:extLst>
              <a:ext uri="{FF2B5EF4-FFF2-40B4-BE49-F238E27FC236}">
                <a16:creationId xmlns:a16="http://schemas.microsoft.com/office/drawing/2014/main" id="{C97DB4D6-1207-412D-8190-7F04A4022B73}"/>
              </a:ext>
            </a:extLst>
          </p:cNvPr>
          <p:cNvSpPr>
            <a:spLocks noGrp="1"/>
          </p:cNvSpPr>
          <p:nvPr>
            <p:ph idx="1"/>
          </p:nvPr>
        </p:nvSpPr>
        <p:spPr>
          <a:xfrm>
            <a:off x="5568696" y="643467"/>
            <a:ext cx="5788152" cy="5571066"/>
          </a:xfrm>
        </p:spPr>
        <p:txBody>
          <a:bodyPr anchor="ctr">
            <a:normAutofit/>
          </a:bodyPr>
          <a:lstStyle/>
          <a:p>
            <a:pPr marL="0" marR="0">
              <a:spcBef>
                <a:spcPts val="0"/>
              </a:spcBef>
              <a:spcAft>
                <a:spcPts val="0"/>
              </a:spcAft>
            </a:pPr>
            <a:r>
              <a:rPr lang="en-GB" sz="17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rPr>
              <a:t>The Court can hold a hearing</a:t>
            </a:r>
            <a:endParaRPr lang="en-GB" sz="1700" dirty="0">
              <a:solidFill>
                <a:srgbClr val="FFFFFF"/>
              </a:solidFill>
              <a:latin typeface="Californian FB" panose="0207040306080B0302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GB" sz="17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rPr>
              <a:t>The Court can undertake an on-site visit.</a:t>
            </a:r>
            <a:endParaRPr lang="en-GB" sz="1700" dirty="0">
              <a:solidFill>
                <a:srgbClr val="FFFFFF"/>
              </a:solidFill>
              <a:latin typeface="Californian FB" panose="0207040306080B0302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GB" sz="17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rPr>
              <a:t>A memorandum of understanding between the parties can also be endorsed by the Court.</a:t>
            </a:r>
            <a:endParaRPr lang="en-US" sz="17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GB" sz="17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rPr>
              <a:t>The Court can adopt a judgment on compliance setting out its findings.</a:t>
            </a:r>
            <a:endParaRPr lang="en-US" sz="17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GB" sz="17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rPr>
              <a:t>The Court will inform the AU policy organs of the progress of compliance, specifically through the PRC.</a:t>
            </a:r>
            <a:endParaRPr lang="en-US" sz="17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GB" sz="17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rPr>
              <a:t>The African Court publishes in its activity report a list of States and information on implementation.</a:t>
            </a:r>
            <a:r>
              <a:rPr lang="en-GB" sz="1700" baseline="300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rPr>
              <a:t> </a:t>
            </a:r>
            <a:r>
              <a:rPr lang="en-GB" sz="17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rPr>
              <a:t>The information lists the particular reparation ordered by the Court and then provides detail on what the State has done, if anything, to implement that measure.</a:t>
            </a:r>
            <a:endParaRPr lang="en-US" sz="17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GB" sz="17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rPr>
              <a:t>The State can request technical assistance from the Court on how to interpret the judgment. </a:t>
            </a:r>
          </a:p>
          <a:p>
            <a:pPr marL="0" marR="0">
              <a:spcBef>
                <a:spcPts val="0"/>
              </a:spcBef>
              <a:spcAft>
                <a:spcPts val="0"/>
              </a:spcAft>
            </a:pPr>
            <a:r>
              <a:rPr lang="en-GB" sz="1700" dirty="0">
                <a:solidFill>
                  <a:srgbClr val="FFFFFF"/>
                </a:solidFill>
                <a:latin typeface="Californian FB" panose="0207040306080B030204" pitchFamily="18" charset="0"/>
                <a:ea typeface="Calibri" panose="020F0502020204030204" pitchFamily="34" charset="0"/>
                <a:cs typeface="Times New Roman" panose="02020603050405020304" pitchFamily="18" charset="0"/>
              </a:rPr>
              <a:t>Parties can at any stage ask the Court to assist in reaching an amicable settlement, conduct an on-site visit, hold a hearing or make a decision on implementation.</a:t>
            </a:r>
            <a:endParaRPr lang="en-US" sz="1700" dirty="0">
              <a:solidFill>
                <a:srgbClr val="FFFFFF"/>
              </a:solidFill>
              <a:latin typeface="Californian FB" panose="0207040306080B0302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7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7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rPr>
              <a:t>The Court has, as yet, developed no criteria for determining whether a State has complied fully or partially with its decision.</a:t>
            </a:r>
          </a:p>
          <a:p>
            <a:pPr marL="0" marR="0" indent="0">
              <a:spcBef>
                <a:spcPts val="0"/>
              </a:spcBef>
              <a:spcAft>
                <a:spcPts val="0"/>
              </a:spcAft>
              <a:buNone/>
            </a:pPr>
            <a:endParaRPr lang="en-US" sz="17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endParaRPr>
          </a:p>
          <a:p>
            <a:endParaRPr lang="en-US" sz="1700" dirty="0">
              <a:solidFill>
                <a:srgbClr val="FFFFFF"/>
              </a:solidFill>
              <a:latin typeface="Californian FB" panose="0207040306080B030204" pitchFamily="18" charset="0"/>
            </a:endParaRPr>
          </a:p>
        </p:txBody>
      </p:sp>
    </p:spTree>
    <p:extLst>
      <p:ext uri="{BB962C8B-B14F-4D97-AF65-F5344CB8AC3E}">
        <p14:creationId xmlns:p14="http://schemas.microsoft.com/office/powerpoint/2010/main" val="1064944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170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196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595E59CC-7059-4455-9789-EDFBBE8F5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 t="7983" r="60644" b="14447"/>
          <a:stretch/>
        </p:blipFill>
        <p:spPr>
          <a:xfrm>
            <a:off x="2777490" y="2"/>
            <a:ext cx="6185757" cy="6857999"/>
          </a:xfrm>
          <a:custGeom>
            <a:avLst/>
            <a:gdLst>
              <a:gd name="connsiteX0" fmla="*/ 0 w 9414510"/>
              <a:gd name="connsiteY0" fmla="*/ 0 h 6857999"/>
              <a:gd name="connsiteX1" fmla="*/ 9414510 w 9414510"/>
              <a:gd name="connsiteY1" fmla="*/ 0 h 6857999"/>
              <a:gd name="connsiteX2" fmla="*/ 9414510 w 9414510"/>
              <a:gd name="connsiteY2" fmla="*/ 6857999 h 6857999"/>
              <a:gd name="connsiteX3" fmla="*/ 0 w 941451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9414510" h="6857999">
                <a:moveTo>
                  <a:pt x="0" y="0"/>
                </a:moveTo>
                <a:lnTo>
                  <a:pt x="9414510" y="0"/>
                </a:lnTo>
                <a:lnTo>
                  <a:pt x="9414510" y="6857999"/>
                </a:lnTo>
                <a:lnTo>
                  <a:pt x="0" y="6857999"/>
                </a:lnTo>
                <a:close/>
              </a:path>
            </a:pathLst>
          </a:custGeom>
        </p:spPr>
      </p:pic>
      <p:sp>
        <p:nvSpPr>
          <p:cNvPr id="2" name="Title 1">
            <a:extLst>
              <a:ext uri="{FF2B5EF4-FFF2-40B4-BE49-F238E27FC236}">
                <a16:creationId xmlns:a16="http://schemas.microsoft.com/office/drawing/2014/main" id="{9C36E88A-40AB-45A6-85B1-3FCEE2DEEF7C}"/>
              </a:ext>
            </a:extLst>
          </p:cNvPr>
          <p:cNvSpPr>
            <a:spLocks noGrp="1"/>
          </p:cNvSpPr>
          <p:nvPr>
            <p:ph type="title"/>
          </p:nvPr>
        </p:nvSpPr>
        <p:spPr>
          <a:xfrm>
            <a:off x="640080" y="1243013"/>
            <a:ext cx="3855720" cy="4371974"/>
          </a:xfrm>
        </p:spPr>
        <p:txBody>
          <a:bodyPr>
            <a:normAutofit/>
          </a:bodyPr>
          <a:lstStyle/>
          <a:p>
            <a:r>
              <a:rPr lang="en-GB" dirty="0">
                <a:solidFill>
                  <a:srgbClr val="3F3F3F"/>
                </a:solidFill>
                <a:latin typeface="Californian FB" panose="0207040306080B030204" pitchFamily="18" charset="0"/>
              </a:rPr>
              <a:t>How does the African Commission monitor the implementation of its decisions?</a:t>
            </a:r>
          </a:p>
        </p:txBody>
      </p:sp>
      <p:sp>
        <p:nvSpPr>
          <p:cNvPr id="3" name="Content Placeholder 2">
            <a:extLst>
              <a:ext uri="{FF2B5EF4-FFF2-40B4-BE49-F238E27FC236}">
                <a16:creationId xmlns:a16="http://schemas.microsoft.com/office/drawing/2014/main" id="{039A9BFD-FB8E-492B-B9CB-F188BBE9A014}"/>
              </a:ext>
            </a:extLst>
          </p:cNvPr>
          <p:cNvSpPr>
            <a:spLocks noGrp="1"/>
          </p:cNvSpPr>
          <p:nvPr>
            <p:ph idx="1"/>
          </p:nvPr>
        </p:nvSpPr>
        <p:spPr>
          <a:xfrm>
            <a:off x="6305550" y="1032987"/>
            <a:ext cx="5246370" cy="4792027"/>
          </a:xfrm>
        </p:spPr>
        <p:txBody>
          <a:bodyPr anchor="ctr">
            <a:normAutofit/>
          </a:bodyPr>
          <a:lstStyle/>
          <a:p>
            <a:r>
              <a:rPr lang="en-GB" sz="1700" dirty="0">
                <a:solidFill>
                  <a:srgbClr val="FFFFFF"/>
                </a:solidFill>
                <a:latin typeface="Californian FB" panose="0207040306080B030204" pitchFamily="18" charset="0"/>
              </a:rPr>
              <a:t>Rule 125 (Rules of Procedure 2020):</a:t>
            </a:r>
          </a:p>
          <a:p>
            <a:pPr lvl="1"/>
            <a:r>
              <a:rPr lang="en-US" sz="1700" dirty="0">
                <a:solidFill>
                  <a:srgbClr val="FFFFFF"/>
                </a:solidFill>
                <a:latin typeface="Californian FB" panose="0207040306080B030204" pitchFamily="18" charset="0"/>
              </a:rPr>
              <a:t>Parties to provide written information, within 180 days from the transmission of the decision, on action taken to implement the decision.</a:t>
            </a:r>
          </a:p>
          <a:p>
            <a:pPr lvl="1"/>
            <a:r>
              <a:rPr lang="en-US" sz="1700" dirty="0">
                <a:solidFill>
                  <a:srgbClr val="FFFFFF"/>
                </a:solidFill>
                <a:latin typeface="Californian FB" panose="0207040306080B030204" pitchFamily="18" charset="0"/>
              </a:rPr>
              <a:t>This information is shared with the other party who can respond within 60 days</a:t>
            </a:r>
          </a:p>
          <a:p>
            <a:pPr lvl="1"/>
            <a:r>
              <a:rPr lang="en-US" sz="1700" dirty="0">
                <a:solidFill>
                  <a:srgbClr val="FFFFFF"/>
                </a:solidFill>
                <a:latin typeface="Californian FB" panose="0207040306080B030204" pitchFamily="18" charset="0"/>
              </a:rPr>
              <a:t>Further information can be sought from the State within 90 days of its initial response.</a:t>
            </a:r>
          </a:p>
          <a:p>
            <a:pPr marL="0" indent="0">
              <a:buNone/>
            </a:pPr>
            <a:r>
              <a:rPr lang="en-US" sz="1700" dirty="0">
                <a:solidFill>
                  <a:srgbClr val="FFFFFF"/>
                </a:solidFill>
                <a:latin typeface="Californian FB" panose="0207040306080B030204" pitchFamily="18" charset="0"/>
              </a:rPr>
              <a:t>Reminders will b sent if no response is received and an additional 90 days will be given for a reply.</a:t>
            </a:r>
          </a:p>
          <a:p>
            <a:pPr marL="0" indent="0">
              <a:buNone/>
            </a:pPr>
            <a:r>
              <a:rPr lang="en-US" sz="1700" dirty="0">
                <a:solidFill>
                  <a:srgbClr val="FFFFFF"/>
                </a:solidFill>
                <a:latin typeface="Californian FB" panose="0207040306080B030204" pitchFamily="18" charset="0"/>
              </a:rPr>
              <a:t>The African Commission will report to each session on the measures taken by the states to implement the decision</a:t>
            </a:r>
          </a:p>
          <a:p>
            <a:pPr marL="0" indent="0">
              <a:buNone/>
            </a:pPr>
            <a:r>
              <a:rPr lang="en-US" sz="1700" dirty="0">
                <a:solidFill>
                  <a:srgbClr val="FFFFFF"/>
                </a:solidFill>
                <a:latin typeface="Californian FB" panose="0207040306080B030204" pitchFamily="18" charset="0"/>
              </a:rPr>
              <a:t>It can report to the AU policy organs</a:t>
            </a:r>
          </a:p>
        </p:txBody>
      </p:sp>
    </p:spTree>
    <p:extLst>
      <p:ext uri="{BB962C8B-B14F-4D97-AF65-F5344CB8AC3E}">
        <p14:creationId xmlns:p14="http://schemas.microsoft.com/office/powerpoint/2010/main" val="1900626203"/>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5"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B4D193A-CA4A-4EC9-808E-FA489AD4CAD4}"/>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latin typeface="Californian FB" panose="0207040306080B030204" pitchFamily="18" charset="0"/>
              </a:rPr>
              <a:t>Obtaining information from the State authorities</a:t>
            </a:r>
          </a:p>
        </p:txBody>
      </p:sp>
      <p:sp>
        <p:nvSpPr>
          <p:cNvPr id="17" name="Content Placeholder 2">
            <a:extLst>
              <a:ext uri="{FF2B5EF4-FFF2-40B4-BE49-F238E27FC236}">
                <a16:creationId xmlns:a16="http://schemas.microsoft.com/office/drawing/2014/main" id="{19049615-71D0-46F5-8537-FBA1D62869EE}"/>
              </a:ext>
            </a:extLst>
          </p:cNvPr>
          <p:cNvSpPr>
            <a:spLocks noGrp="1"/>
          </p:cNvSpPr>
          <p:nvPr>
            <p:ph idx="1"/>
          </p:nvPr>
        </p:nvSpPr>
        <p:spPr>
          <a:xfrm>
            <a:off x="4810259" y="649480"/>
            <a:ext cx="6555347" cy="5546047"/>
          </a:xfrm>
        </p:spPr>
        <p:txBody>
          <a:bodyPr anchor="ctr">
            <a:normAutofit/>
          </a:bodyPr>
          <a:lstStyle/>
          <a:p>
            <a:pPr marL="0" marR="0" indent="0">
              <a:spcBef>
                <a:spcPts val="0"/>
              </a:spcBef>
              <a:spcAft>
                <a:spcPts val="800"/>
              </a:spcAft>
              <a:buNone/>
            </a:pPr>
            <a:r>
              <a:rPr lang="en-US" sz="1700" dirty="0">
                <a:effectLst/>
                <a:latin typeface="Californian FB" panose="0207040306080B030204" pitchFamily="18" charset="0"/>
                <a:ea typeface="Calibri" panose="020F0502020204030204" pitchFamily="34" charset="0"/>
                <a:cs typeface="Times New Roman" panose="02020603050405020304" pitchFamily="18" charset="0"/>
              </a:rPr>
              <a:t>The Commission has asked that States:</a:t>
            </a:r>
          </a:p>
          <a:p>
            <a:pPr marL="342900" marR="0" lvl="0" indent="-342900">
              <a:spcBef>
                <a:spcPts val="0"/>
              </a:spcBef>
              <a:spcAft>
                <a:spcPts val="0"/>
              </a:spcAft>
              <a:buFont typeface="Wingdings" panose="05000000000000000000" pitchFamily="2" charset="2"/>
              <a:buChar char=""/>
            </a:pPr>
            <a:r>
              <a:rPr lang="en-GB" sz="1700" dirty="0">
                <a:effectLst/>
                <a:latin typeface="Californian FB" panose="0207040306080B030204" pitchFamily="18" charset="0"/>
                <a:ea typeface="Calibri" panose="020F0502020204030204" pitchFamily="34" charset="0"/>
                <a:cs typeface="Times New Roman" panose="02020603050405020304" pitchFamily="18" charset="0"/>
              </a:rPr>
              <a:t>Inform the Secretariat of changes in contact information;</a:t>
            </a:r>
            <a:endParaRPr lang="en-US" sz="1700" dirty="0">
              <a:effectLst/>
              <a:latin typeface="Californian FB" panose="0207040306080B0302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GB" sz="1700" dirty="0">
                <a:effectLst/>
                <a:latin typeface="Californian FB" panose="0207040306080B030204" pitchFamily="18" charset="0"/>
                <a:ea typeface="Calibri" panose="020F0502020204030204" pitchFamily="34" charset="0"/>
                <a:cs typeface="Times New Roman" panose="02020603050405020304" pitchFamily="18" charset="0"/>
              </a:rPr>
              <a:t>Appoint staff as focal points for communications;</a:t>
            </a:r>
            <a:endParaRPr lang="en-US" sz="1700" dirty="0">
              <a:effectLst/>
              <a:latin typeface="Californian FB" panose="0207040306080B0302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1700" dirty="0">
                <a:effectLst/>
                <a:latin typeface="Californian FB" panose="0207040306080B030204" pitchFamily="18" charset="0"/>
                <a:ea typeface="Calibri" panose="020F0502020204030204" pitchFamily="34" charset="0"/>
                <a:cs typeface="Times New Roman" panose="02020603050405020304" pitchFamily="18" charset="0"/>
              </a:rPr>
              <a:t>Create a ‘central mechanism or unit at national level responsible for coordinating issues regarding implementation of decisions of the Commission’;</a:t>
            </a:r>
          </a:p>
          <a:p>
            <a:pPr marL="342900" marR="0" lvl="0" indent="-342900">
              <a:spcBef>
                <a:spcPts val="0"/>
              </a:spcBef>
              <a:spcAft>
                <a:spcPts val="0"/>
              </a:spcAft>
              <a:buFont typeface="Wingdings" panose="05000000000000000000" pitchFamily="2" charset="2"/>
              <a:buChar char=""/>
            </a:pPr>
            <a:r>
              <a:rPr lang="en-US" sz="1700" dirty="0">
                <a:effectLst/>
                <a:latin typeface="Californian FB" panose="0207040306080B030204" pitchFamily="18" charset="0"/>
                <a:ea typeface="Calibri" panose="020F0502020204030204" pitchFamily="34" charset="0"/>
                <a:cs typeface="Times New Roman" panose="02020603050405020304" pitchFamily="18" charset="0"/>
              </a:rPr>
              <a:t>‘Develop national plans for implementation and follow-up of decisions from regional and international treaty bodies. These plans should clearly indicate the activities and the stakeholders responsible for implementation’. </a:t>
            </a:r>
          </a:p>
          <a:p>
            <a:pPr marL="0" marR="0" indent="0">
              <a:spcBef>
                <a:spcPts val="0"/>
              </a:spcBef>
              <a:spcAft>
                <a:spcPts val="0"/>
              </a:spcAft>
              <a:buNone/>
            </a:pPr>
            <a:endParaRPr lang="en-GB" sz="1700" dirty="0">
              <a:effectLst/>
              <a:latin typeface="Californian FB" panose="0207040306080B0302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GB" sz="1700" dirty="0">
                <a:effectLst/>
                <a:latin typeface="Californian FB" panose="0207040306080B030204" pitchFamily="18" charset="0"/>
                <a:ea typeface="Calibri" panose="020F0502020204030204" pitchFamily="34" charset="0"/>
                <a:cs typeface="Times New Roman" panose="02020603050405020304" pitchFamily="18" charset="0"/>
              </a:rPr>
              <a:t>The Commission can also:</a:t>
            </a:r>
            <a:endParaRPr lang="en-US" sz="1700" dirty="0">
              <a:effectLst/>
              <a:latin typeface="Californian FB" panose="0207040306080B030204" pitchFamily="18"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GB" sz="1700" dirty="0">
                <a:effectLst/>
                <a:latin typeface="Californian FB" panose="0207040306080B030204" pitchFamily="18" charset="0"/>
                <a:ea typeface="Calibri" panose="020F0502020204030204" pitchFamily="34" charset="0"/>
                <a:cs typeface="Arial" panose="020B0604020202020204" pitchFamily="34" charset="0"/>
              </a:rPr>
              <a:t>- Ask that the State to submit an interim report on implementation;</a:t>
            </a:r>
            <a:endParaRPr lang="en-US" sz="1700" dirty="0">
              <a:effectLst/>
              <a:latin typeface="Californian FB" panose="0207040306080B030204" pitchFamily="18" charset="0"/>
              <a:ea typeface="Calibri" panose="020F0502020204030204" pitchFamily="34" charset="0"/>
              <a:cs typeface="Arial" panose="020B0604020202020204" pitchFamily="34" charset="0"/>
            </a:endParaRPr>
          </a:p>
          <a:p>
            <a:pPr marL="0" marR="0" lvl="0" indent="0">
              <a:spcBef>
                <a:spcPts val="0"/>
              </a:spcBef>
              <a:spcAft>
                <a:spcPts val="0"/>
              </a:spcAft>
              <a:buNone/>
            </a:pPr>
            <a:r>
              <a:rPr lang="en-GB" sz="1700" dirty="0">
                <a:effectLst/>
                <a:latin typeface="Californian FB" panose="0207040306080B030204" pitchFamily="18" charset="0"/>
                <a:ea typeface="Calibri" panose="020F0502020204030204" pitchFamily="34" charset="0"/>
                <a:cs typeface="Arial" panose="020B0604020202020204" pitchFamily="34" charset="0"/>
              </a:rPr>
              <a:t>- Hold a workshop, e.g. respect of the </a:t>
            </a:r>
            <a:r>
              <a:rPr lang="en-GB" sz="1700" i="1" dirty="0">
                <a:effectLst/>
                <a:latin typeface="Californian FB" panose="0207040306080B030204" pitchFamily="18" charset="0"/>
                <a:ea typeface="Calibri" panose="020F0502020204030204" pitchFamily="34" charset="0"/>
                <a:cs typeface="Arial" panose="020B0604020202020204" pitchFamily="34" charset="0"/>
              </a:rPr>
              <a:t>Endorois</a:t>
            </a:r>
            <a:r>
              <a:rPr lang="en-GB" sz="1700" dirty="0">
                <a:effectLst/>
                <a:latin typeface="Californian FB" panose="0207040306080B030204" pitchFamily="18" charset="0"/>
                <a:ea typeface="Calibri" panose="020F0502020204030204" pitchFamily="34" charset="0"/>
                <a:cs typeface="Arial" panose="020B0604020202020204" pitchFamily="34" charset="0"/>
              </a:rPr>
              <a:t> decision: “Workshop on the Status of Implementation of the Endorois Decision of the African Commission on Human and Peoples’ Rights” to ‘forg</a:t>
            </a:r>
            <a:r>
              <a:rPr lang="en-GB" sz="1700" dirty="0">
                <a:latin typeface="Californian FB" panose="0207040306080B030204" pitchFamily="18" charset="0"/>
                <a:ea typeface="Calibri" panose="020F0502020204030204" pitchFamily="34" charset="0"/>
                <a:cs typeface="Arial" panose="020B0604020202020204" pitchFamily="34" charset="0"/>
              </a:rPr>
              <a:t>e</a:t>
            </a:r>
            <a:r>
              <a:rPr lang="en-GB" sz="1700" dirty="0">
                <a:effectLst/>
                <a:latin typeface="Californian FB" panose="0207040306080B030204" pitchFamily="18" charset="0"/>
                <a:ea typeface="Calibri" panose="020F0502020204030204" pitchFamily="34" charset="0"/>
                <a:cs typeface="Arial" panose="020B0604020202020204" pitchFamily="34" charset="0"/>
              </a:rPr>
              <a:t> dialogue and strategize with the Government and civil society on the status of implementation of the Endorois decision and ways forward, and to come up with a joint road map of implementation outlining concrete steps to be taken with timelines’.</a:t>
            </a:r>
            <a:r>
              <a:rPr lang="en-GB" sz="1700" baseline="30000" dirty="0">
                <a:effectLst/>
                <a:latin typeface="Californian FB" panose="0207040306080B030204" pitchFamily="18" charset="0"/>
                <a:ea typeface="Calibri" panose="020F0502020204030204" pitchFamily="34" charset="0"/>
                <a:cs typeface="Arial" panose="020B0604020202020204" pitchFamily="34" charset="0"/>
              </a:rPr>
              <a:t> </a:t>
            </a:r>
            <a:endParaRPr lang="en-US" sz="1700" dirty="0">
              <a:effectLst/>
              <a:latin typeface="Californian FB" panose="0207040306080B030204" pitchFamily="18" charset="0"/>
              <a:ea typeface="Calibri" panose="020F0502020204030204" pitchFamily="34" charset="0"/>
              <a:cs typeface="Arial" panose="020B0604020202020204" pitchFamily="34" charset="0"/>
            </a:endParaRPr>
          </a:p>
          <a:p>
            <a:pPr marL="0" marR="0" lvl="0" indent="0">
              <a:spcBef>
                <a:spcPts val="0"/>
              </a:spcBef>
              <a:spcAft>
                <a:spcPts val="0"/>
              </a:spcAft>
              <a:buNone/>
            </a:pPr>
            <a:r>
              <a:rPr lang="en-US" sz="1700" dirty="0">
                <a:effectLst/>
                <a:latin typeface="Californian FB" panose="0207040306080B030204" pitchFamily="18" charset="0"/>
                <a:ea typeface="Calibri" panose="020F0502020204030204" pitchFamily="34" charset="0"/>
                <a:cs typeface="Arial" panose="020B0604020202020204" pitchFamily="34" charset="0"/>
              </a:rPr>
              <a:t>- Hold an implementation hearing, it has done this in relation to cases against Mauritania and the Endorois decision</a:t>
            </a:r>
          </a:p>
          <a:p>
            <a:pPr marL="0" marR="0" indent="0">
              <a:spcBef>
                <a:spcPts val="0"/>
              </a:spcBef>
              <a:spcAft>
                <a:spcPts val="800"/>
              </a:spcAft>
              <a:buNone/>
            </a:pPr>
            <a:endParaRPr lang="en-US" sz="1700" dirty="0">
              <a:effectLst/>
              <a:latin typeface="Californian FB" panose="0207040306080B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6177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8D4336D-DEBF-4D86-A700-55D7F65203F3}"/>
              </a:ext>
            </a:extLst>
          </p:cNvPr>
          <p:cNvSpPr>
            <a:spLocks noGrp="1"/>
          </p:cNvSpPr>
          <p:nvPr>
            <p:ph type="title"/>
          </p:nvPr>
        </p:nvSpPr>
        <p:spPr>
          <a:xfrm>
            <a:off x="841248" y="548640"/>
            <a:ext cx="3600860" cy="5431536"/>
          </a:xfrm>
        </p:spPr>
        <p:txBody>
          <a:bodyPr>
            <a:normAutofit/>
          </a:bodyPr>
          <a:lstStyle/>
          <a:p>
            <a:r>
              <a:rPr lang="en-US" sz="3800" dirty="0">
                <a:latin typeface="Californian FB" panose="0207040306080B030204" pitchFamily="18" charset="0"/>
              </a:rPr>
              <a:t>Procedures to monitor and encourage implementation</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AAFB005-7C95-47DE-9F0D-F3B999533D36}"/>
              </a:ext>
            </a:extLst>
          </p:cNvPr>
          <p:cNvSpPr>
            <a:spLocks noGrp="1"/>
          </p:cNvSpPr>
          <p:nvPr>
            <p:ph idx="1"/>
          </p:nvPr>
        </p:nvSpPr>
        <p:spPr>
          <a:xfrm>
            <a:off x="5126418" y="552091"/>
            <a:ext cx="6224335" cy="5431536"/>
          </a:xfrm>
        </p:spPr>
        <p:txBody>
          <a:bodyPr anchor="ctr">
            <a:normAutofit/>
          </a:bodyPr>
          <a:lstStyle/>
          <a:p>
            <a:pPr marL="0" marR="0" lvl="0" indent="0">
              <a:spcBef>
                <a:spcPts val="0"/>
              </a:spcBef>
              <a:spcAft>
                <a:spcPts val="0"/>
              </a:spcAft>
              <a:buNone/>
            </a:pPr>
            <a:r>
              <a:rPr lang="en-GB" sz="2000" dirty="0">
                <a:effectLst/>
                <a:latin typeface="Californian FB" panose="0207040306080B030204" pitchFamily="18" charset="0"/>
                <a:ea typeface="Calibri" panose="020F0502020204030204" pitchFamily="34" charset="0"/>
                <a:cs typeface="Arial" panose="020B0604020202020204" pitchFamily="34" charset="0"/>
              </a:rPr>
              <a:t>Use of its special mechanisms:</a:t>
            </a:r>
            <a:endParaRPr lang="en-US" sz="2000" dirty="0">
              <a:effectLst/>
              <a:latin typeface="Californian FB" panose="0207040306080B030204" pitchFamily="18" charset="0"/>
              <a:ea typeface="Calibri" panose="020F0502020204030204" pitchFamily="34" charset="0"/>
              <a:cs typeface="Arial" panose="020B0604020202020204" pitchFamily="34" charset="0"/>
            </a:endParaRPr>
          </a:p>
          <a:p>
            <a:pPr marL="342900" marR="0" lvl="0" indent="-342900">
              <a:spcBef>
                <a:spcPts val="0"/>
              </a:spcBef>
              <a:spcAft>
                <a:spcPts val="0"/>
              </a:spcAft>
              <a:buFont typeface="Wingdings" panose="05000000000000000000" pitchFamily="2" charset="2"/>
              <a:buChar char=""/>
            </a:pPr>
            <a:r>
              <a:rPr lang="en-GB" sz="2000" dirty="0">
                <a:latin typeface="Californian FB" panose="0207040306080B030204" pitchFamily="18" charset="0"/>
                <a:ea typeface="Calibri" panose="020F0502020204030204" pitchFamily="34" charset="0"/>
                <a:cs typeface="Times New Roman" panose="02020603050405020304" pitchFamily="18" charset="0"/>
              </a:rPr>
              <a:t>I</a:t>
            </a:r>
            <a:r>
              <a:rPr lang="en-GB" sz="2000" dirty="0">
                <a:effectLst/>
                <a:latin typeface="Californian FB" panose="0207040306080B030204" pitchFamily="18" charset="0"/>
                <a:ea typeface="Calibri" panose="020F0502020204030204" pitchFamily="34" charset="0"/>
                <a:cs typeface="Times New Roman" panose="02020603050405020304" pitchFamily="18" charset="0"/>
              </a:rPr>
              <a:t>n 2007 the Special Rapporteur on Refugees visited Mauritania and Mali in order follow-up on decisions.</a:t>
            </a:r>
            <a:endParaRPr lang="en-US" sz="2000" dirty="0">
              <a:effectLst/>
              <a:latin typeface="Californian FB" panose="0207040306080B030204" pitchFamily="18" charset="0"/>
              <a:ea typeface="Calibri" panose="020F0502020204030204" pitchFamily="34" charset="0"/>
              <a:cs typeface="Times New Roman" panose="02020603050405020304" pitchFamily="18" charset="0"/>
            </a:endParaRPr>
          </a:p>
          <a:p>
            <a:pPr marL="0" marR="0" lvl="0" indent="0">
              <a:spcBef>
                <a:spcPts val="0"/>
              </a:spcBef>
              <a:spcAft>
                <a:spcPts val="0"/>
              </a:spcAft>
              <a:buNone/>
            </a:pPr>
            <a:endParaRPr lang="en-GB" sz="2000" dirty="0">
              <a:effectLst/>
              <a:latin typeface="Californian FB" panose="0207040306080B030204" pitchFamily="18" charset="0"/>
              <a:ea typeface="Calibri" panose="020F0502020204030204" pitchFamily="34" charset="0"/>
              <a:cs typeface="Arial" panose="020B0604020202020204" pitchFamily="34" charset="0"/>
            </a:endParaRPr>
          </a:p>
          <a:p>
            <a:pPr marL="0" marR="0" lvl="0" indent="0">
              <a:spcBef>
                <a:spcPts val="0"/>
              </a:spcBef>
              <a:spcAft>
                <a:spcPts val="0"/>
              </a:spcAft>
              <a:buNone/>
            </a:pPr>
            <a:r>
              <a:rPr lang="en-GB" sz="2000" dirty="0">
                <a:effectLst/>
                <a:latin typeface="Californian FB" panose="0207040306080B030204" pitchFamily="18" charset="0"/>
                <a:ea typeface="Calibri" panose="020F0502020204030204" pitchFamily="34" charset="0"/>
                <a:cs typeface="Arial" panose="020B0604020202020204" pitchFamily="34" charset="0"/>
              </a:rPr>
              <a:t>Adopt resolutions</a:t>
            </a:r>
            <a:endParaRPr lang="en-US" sz="2000" dirty="0">
              <a:effectLst/>
              <a:latin typeface="Californian FB" panose="0207040306080B030204" pitchFamily="18" charset="0"/>
              <a:ea typeface="Calibri" panose="020F0502020204030204" pitchFamily="34" charset="0"/>
              <a:cs typeface="Arial" panose="020B0604020202020204" pitchFamily="34" charset="0"/>
            </a:endParaRPr>
          </a:p>
          <a:p>
            <a:pPr marL="0" marR="0" lvl="0" indent="0">
              <a:spcBef>
                <a:spcPts val="0"/>
              </a:spcBef>
              <a:spcAft>
                <a:spcPts val="0"/>
              </a:spcAft>
              <a:buNone/>
            </a:pPr>
            <a:endParaRPr lang="en-GB" sz="2000" dirty="0">
              <a:effectLst/>
              <a:latin typeface="Californian FB" panose="0207040306080B030204" pitchFamily="18"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GB" sz="2000" dirty="0">
                <a:effectLst/>
                <a:latin typeface="Californian FB" panose="0207040306080B030204" pitchFamily="18" charset="0"/>
                <a:ea typeface="Calibri" panose="020F0502020204030204" pitchFamily="34" charset="0"/>
                <a:cs typeface="Times New Roman" panose="02020603050405020304" pitchFamily="18" charset="0"/>
              </a:rPr>
              <a:t>Use its promotional mandate:</a:t>
            </a:r>
            <a:endParaRPr lang="en-US" sz="2000" dirty="0">
              <a:effectLst/>
              <a:latin typeface="Californian FB" panose="0207040306080B0302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GB" sz="2000" dirty="0">
                <a:effectLst/>
                <a:latin typeface="Californian FB" panose="0207040306080B030204" pitchFamily="18" charset="0"/>
                <a:ea typeface="Calibri" panose="020F0502020204030204" pitchFamily="34" charset="0"/>
                <a:cs typeface="Times New Roman" panose="02020603050405020304" pitchFamily="18" charset="0"/>
              </a:rPr>
              <a:t>E.g. by asking questions during promotional missions to the State on the measures taken to comply with the decision,</a:t>
            </a:r>
            <a:endParaRPr lang="en-US" sz="2000" dirty="0">
              <a:effectLst/>
              <a:latin typeface="Californian FB" panose="0207040306080B030204" pitchFamily="18" charset="0"/>
              <a:ea typeface="Calibri" panose="020F0502020204030204" pitchFamily="34" charset="0"/>
              <a:cs typeface="Times New Roman" panose="02020603050405020304" pitchFamily="18" charset="0"/>
            </a:endParaRPr>
          </a:p>
          <a:p>
            <a:pPr marL="0" marR="0" lvl="0" indent="0">
              <a:spcBef>
                <a:spcPts val="0"/>
              </a:spcBef>
              <a:spcAft>
                <a:spcPts val="0"/>
              </a:spcAft>
              <a:buNone/>
            </a:pPr>
            <a:endParaRPr lang="en-GB" sz="2000" dirty="0">
              <a:effectLst/>
              <a:latin typeface="Californian FB" panose="0207040306080B030204" pitchFamily="18" charset="0"/>
              <a:ea typeface="Calibri" panose="020F0502020204030204" pitchFamily="34" charset="0"/>
              <a:cs typeface="Arial" panose="020B0604020202020204" pitchFamily="34" charset="0"/>
            </a:endParaRPr>
          </a:p>
          <a:p>
            <a:pPr marL="0" indent="0">
              <a:buNone/>
            </a:pPr>
            <a:r>
              <a:rPr lang="en-US" sz="2000" dirty="0">
                <a:latin typeface="Californian FB" panose="0207040306080B030204" pitchFamily="18" charset="0"/>
              </a:rPr>
              <a:t>Use the State reporting procedure:</a:t>
            </a:r>
          </a:p>
          <a:p>
            <a:pPr>
              <a:buFontTx/>
              <a:buChar char="-"/>
            </a:pPr>
            <a:r>
              <a:rPr lang="en-US" sz="2000" dirty="0">
                <a:latin typeface="Californian FB" panose="0207040306080B030204" pitchFamily="18" charset="0"/>
              </a:rPr>
              <a:t>Asking questions during the examination of the Article 62 report about the status of implementation of decisions</a:t>
            </a:r>
          </a:p>
          <a:p>
            <a:pPr marL="0" indent="0">
              <a:buNone/>
            </a:pPr>
            <a:r>
              <a:rPr lang="en-US" sz="2000" dirty="0">
                <a:latin typeface="Californian FB" panose="0207040306080B030204" pitchFamily="18" charset="0"/>
              </a:rPr>
              <a:t>Offer its ‘good offices’ to facilitate implementation of the decision</a:t>
            </a:r>
          </a:p>
        </p:txBody>
      </p:sp>
    </p:spTree>
    <p:extLst>
      <p:ext uri="{BB962C8B-B14F-4D97-AF65-F5344CB8AC3E}">
        <p14:creationId xmlns:p14="http://schemas.microsoft.com/office/powerpoint/2010/main" val="3186356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7C32DF3D-3F59-481D-A237-77C31AD492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FA97D5E-B3A4-4CDD-9EFB-4C2E1BD32DEB}"/>
              </a:ext>
            </a:extLst>
          </p:cNvPr>
          <p:cNvSpPr>
            <a:spLocks noGrp="1"/>
          </p:cNvSpPr>
          <p:nvPr>
            <p:ph type="title"/>
          </p:nvPr>
        </p:nvSpPr>
        <p:spPr>
          <a:xfrm>
            <a:off x="841248" y="643467"/>
            <a:ext cx="3840480" cy="5571066"/>
          </a:xfrm>
        </p:spPr>
        <p:txBody>
          <a:bodyPr anchor="ctr">
            <a:normAutofit/>
          </a:bodyPr>
          <a:lstStyle/>
          <a:p>
            <a:r>
              <a:rPr lang="en-GB" sz="4200" dirty="0">
                <a:latin typeface="Californian FB" panose="0207040306080B030204" pitchFamily="18" charset="0"/>
              </a:rPr>
              <a:t>How does the ACEWRC monitor the implementation of its decisions?</a:t>
            </a:r>
          </a:p>
        </p:txBody>
      </p:sp>
      <p:sp>
        <p:nvSpPr>
          <p:cNvPr id="15" name="Freeform: Shape 9">
            <a:extLst>
              <a:ext uri="{FF2B5EF4-FFF2-40B4-BE49-F238E27FC236}">
                <a16:creationId xmlns:a16="http://schemas.microsoft.com/office/drawing/2014/main" id="{32F02326-30C4-4095-988F-932A425AE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39686" y="0"/>
            <a:ext cx="7152315" cy="6858000"/>
          </a:xfrm>
          <a:custGeom>
            <a:avLst/>
            <a:gdLst>
              <a:gd name="connsiteX0" fmla="*/ 17101 w 7152315"/>
              <a:gd name="connsiteY0" fmla="*/ 0 h 6858000"/>
              <a:gd name="connsiteX1" fmla="*/ 7152315 w 7152315"/>
              <a:gd name="connsiteY1" fmla="*/ 0 h 6858000"/>
              <a:gd name="connsiteX2" fmla="*/ 7152315 w 7152315"/>
              <a:gd name="connsiteY2" fmla="*/ 6858000 h 6858000"/>
              <a:gd name="connsiteX3" fmla="*/ 15999 w 7152315"/>
              <a:gd name="connsiteY3" fmla="*/ 6858000 h 6858000"/>
              <a:gd name="connsiteX4" fmla="*/ 9729 w 7152315"/>
              <a:gd name="connsiteY4" fmla="*/ 6734157 h 6858000"/>
              <a:gd name="connsiteX5" fmla="*/ 15819 w 7152315"/>
              <a:gd name="connsiteY5" fmla="*/ 6122264 h 6858000"/>
              <a:gd name="connsiteX6" fmla="*/ 11379 w 7152315"/>
              <a:gd name="connsiteY6" fmla="*/ 5614784 h 6858000"/>
              <a:gd name="connsiteX7" fmla="*/ 20006 w 7152315"/>
              <a:gd name="connsiteY7" fmla="*/ 5204359 h 6858000"/>
              <a:gd name="connsiteX8" fmla="*/ 16962 w 7152315"/>
              <a:gd name="connsiteY8" fmla="*/ 4811696 h 6858000"/>
              <a:gd name="connsiteX9" fmla="*/ 13409 w 7152315"/>
              <a:gd name="connsiteY9" fmla="*/ 4358135 h 6858000"/>
              <a:gd name="connsiteX10" fmla="*/ 12774 w 7152315"/>
              <a:gd name="connsiteY10" fmla="*/ 4038423 h 6858000"/>
              <a:gd name="connsiteX11" fmla="*/ 10110 w 7152315"/>
              <a:gd name="connsiteY11" fmla="*/ 3630663 h 6858000"/>
              <a:gd name="connsiteX12" fmla="*/ 16581 w 7152315"/>
              <a:gd name="connsiteY12" fmla="*/ 3275427 h 6858000"/>
              <a:gd name="connsiteX13" fmla="*/ 27872 w 7152315"/>
              <a:gd name="connsiteY13" fmla="*/ 2871219 h 6858000"/>
              <a:gd name="connsiteX14" fmla="*/ 17596 w 7152315"/>
              <a:gd name="connsiteY14" fmla="*/ 2235600 h 6858000"/>
              <a:gd name="connsiteX15" fmla="*/ 14170 w 7152315"/>
              <a:gd name="connsiteY15" fmla="*/ 1894827 h 6858000"/>
              <a:gd name="connsiteX16" fmla="*/ 11632 w 7152315"/>
              <a:gd name="connsiteY16" fmla="*/ 1603026 h 6858000"/>
              <a:gd name="connsiteX17" fmla="*/ 14551 w 7152315"/>
              <a:gd name="connsiteY17" fmla="*/ 1307799 h 6858000"/>
              <a:gd name="connsiteX18" fmla="*/ 14551 w 7152315"/>
              <a:gd name="connsiteY18" fmla="*/ 887733 h 6858000"/>
              <a:gd name="connsiteX19" fmla="*/ 849 w 7152315"/>
              <a:gd name="connsiteY19" fmla="*/ 349169 h 6858000"/>
              <a:gd name="connsiteX20" fmla="*/ 1404 w 7152315"/>
              <a:gd name="connsiteY20" fmla="*/ 16059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152315" h="6858000">
                <a:moveTo>
                  <a:pt x="17101" y="0"/>
                </a:moveTo>
                <a:lnTo>
                  <a:pt x="7152315" y="0"/>
                </a:lnTo>
                <a:lnTo>
                  <a:pt x="7152315" y="6858000"/>
                </a:lnTo>
                <a:lnTo>
                  <a:pt x="15999" y="6858000"/>
                </a:lnTo>
                <a:lnTo>
                  <a:pt x="9729" y="6734157"/>
                </a:lnTo>
                <a:cubicBezTo>
                  <a:pt x="5924" y="6530150"/>
                  <a:pt x="12521" y="6326271"/>
                  <a:pt x="15819" y="6122264"/>
                </a:cubicBezTo>
                <a:cubicBezTo>
                  <a:pt x="18484" y="5952766"/>
                  <a:pt x="-1689" y="5783013"/>
                  <a:pt x="11379" y="5614784"/>
                </a:cubicBezTo>
                <a:cubicBezTo>
                  <a:pt x="22112" y="5478259"/>
                  <a:pt x="24992" y="5341214"/>
                  <a:pt x="20006" y="5204359"/>
                </a:cubicBezTo>
                <a:cubicBezTo>
                  <a:pt x="14932" y="5073429"/>
                  <a:pt x="13917" y="4942537"/>
                  <a:pt x="16962" y="4811696"/>
                </a:cubicBezTo>
                <a:cubicBezTo>
                  <a:pt x="20640" y="4660467"/>
                  <a:pt x="16962" y="4509238"/>
                  <a:pt x="13409" y="4358135"/>
                </a:cubicBezTo>
                <a:cubicBezTo>
                  <a:pt x="10872" y="4251565"/>
                  <a:pt x="10998" y="4144994"/>
                  <a:pt x="12774" y="4038423"/>
                </a:cubicBezTo>
                <a:cubicBezTo>
                  <a:pt x="15185" y="3902545"/>
                  <a:pt x="19879" y="3766540"/>
                  <a:pt x="10110" y="3630663"/>
                </a:cubicBezTo>
                <a:cubicBezTo>
                  <a:pt x="1178" y="3512306"/>
                  <a:pt x="3347" y="3393378"/>
                  <a:pt x="16581" y="3275427"/>
                </a:cubicBezTo>
                <a:cubicBezTo>
                  <a:pt x="33403" y="3141377"/>
                  <a:pt x="37183" y="3006006"/>
                  <a:pt x="27872" y="2871219"/>
                </a:cubicBezTo>
                <a:cubicBezTo>
                  <a:pt x="11315" y="2659765"/>
                  <a:pt x="7890" y="2447486"/>
                  <a:pt x="17596" y="2235600"/>
                </a:cubicBezTo>
                <a:cubicBezTo>
                  <a:pt x="22797" y="2122038"/>
                  <a:pt x="21655" y="2008261"/>
                  <a:pt x="14170" y="1894827"/>
                </a:cubicBezTo>
                <a:cubicBezTo>
                  <a:pt x="8144" y="1797670"/>
                  <a:pt x="7294" y="1700272"/>
                  <a:pt x="11632" y="1603026"/>
                </a:cubicBezTo>
                <a:cubicBezTo>
                  <a:pt x="15566" y="1504575"/>
                  <a:pt x="17215" y="1406124"/>
                  <a:pt x="14551" y="1307799"/>
                </a:cubicBezTo>
                <a:cubicBezTo>
                  <a:pt x="10872" y="1168242"/>
                  <a:pt x="10110" y="1027798"/>
                  <a:pt x="14551" y="887733"/>
                </a:cubicBezTo>
                <a:cubicBezTo>
                  <a:pt x="20894" y="708085"/>
                  <a:pt x="3132" y="528817"/>
                  <a:pt x="849" y="349169"/>
                </a:cubicBezTo>
                <a:cubicBezTo>
                  <a:pt x="24" y="286241"/>
                  <a:pt x="-769" y="223346"/>
                  <a:pt x="1404" y="16059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Content Placeholder 2">
            <a:extLst>
              <a:ext uri="{FF2B5EF4-FFF2-40B4-BE49-F238E27FC236}">
                <a16:creationId xmlns:a16="http://schemas.microsoft.com/office/drawing/2014/main" id="{7D81B0EB-89BE-4EC2-ABA1-F77F2187112B}"/>
              </a:ext>
            </a:extLst>
          </p:cNvPr>
          <p:cNvSpPr>
            <a:spLocks noGrp="1"/>
          </p:cNvSpPr>
          <p:nvPr>
            <p:ph idx="1"/>
          </p:nvPr>
        </p:nvSpPr>
        <p:spPr>
          <a:xfrm>
            <a:off x="5568696" y="643467"/>
            <a:ext cx="5788152" cy="5571066"/>
          </a:xfrm>
        </p:spPr>
        <p:txBody>
          <a:bodyPr anchor="ctr">
            <a:normAutofit/>
          </a:bodyPr>
          <a:lstStyle/>
          <a:p>
            <a:pPr marL="0" marR="0" indent="0">
              <a:spcBef>
                <a:spcPts val="0"/>
              </a:spcBef>
              <a:spcAft>
                <a:spcPts val="600"/>
              </a:spcAft>
              <a:buNone/>
            </a:pPr>
            <a:r>
              <a:rPr lang="en-US" sz="20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rPr>
              <a:t>The ACERWC has produced Guidelines for Implementation of Decisions on Communications:</a:t>
            </a:r>
          </a:p>
          <a:p>
            <a:pPr marL="342900" marR="0" lvl="0" indent="-342900">
              <a:spcBef>
                <a:spcPts val="0"/>
              </a:spcBef>
              <a:spcAft>
                <a:spcPts val="600"/>
              </a:spcAft>
              <a:buFont typeface="Wingdings" panose="05000000000000000000" pitchFamily="2" charset="2"/>
              <a:buChar char=""/>
            </a:pPr>
            <a:r>
              <a:rPr lang="en-US" sz="20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rPr>
              <a:t>States are required to submit a report on implementation</a:t>
            </a:r>
            <a:r>
              <a:rPr lang="en-GB" sz="20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rPr>
              <a:t> 180 days after receiving the decision of the Committee, with an extension of a further 90 days if no report is submitted.</a:t>
            </a:r>
            <a:endParaRPr lang="en-US" sz="20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600"/>
              </a:spcAft>
              <a:buFont typeface="Wingdings" panose="05000000000000000000" pitchFamily="2" charset="2"/>
              <a:buChar char=""/>
            </a:pPr>
            <a:r>
              <a:rPr lang="en-US" sz="20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rPr>
              <a:t>The Committee can go on a follow-up visit.</a:t>
            </a:r>
          </a:p>
          <a:p>
            <a:pPr marL="342900" marR="0" lvl="0" indent="-342900">
              <a:spcBef>
                <a:spcPts val="0"/>
              </a:spcBef>
              <a:spcAft>
                <a:spcPts val="600"/>
              </a:spcAft>
              <a:buFont typeface="Wingdings" panose="05000000000000000000" pitchFamily="2" charset="2"/>
              <a:buChar char=""/>
            </a:pPr>
            <a:r>
              <a:rPr lang="en-US" sz="20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rPr>
              <a:t>A hearing on implementation can be held if the implementation report ‘lacks clarity or is unsatisfactory’, or if no report is submitted.</a:t>
            </a:r>
          </a:p>
          <a:p>
            <a:pPr marL="342900" marR="0" lvl="0" indent="-342900">
              <a:spcBef>
                <a:spcPts val="0"/>
              </a:spcBef>
              <a:spcAft>
                <a:spcPts val="600"/>
              </a:spcAft>
              <a:buFont typeface="Wingdings" panose="05000000000000000000" pitchFamily="2" charset="2"/>
              <a:buChar char=""/>
            </a:pPr>
            <a:r>
              <a:rPr lang="en-US" sz="2000" dirty="0">
                <a:solidFill>
                  <a:srgbClr val="FFFFFF"/>
                </a:solidFill>
                <a:effectLst/>
                <a:latin typeface="Californian FB" panose="0207040306080B030204" pitchFamily="18" charset="0"/>
                <a:ea typeface="Calibri" panose="020F0502020204030204" pitchFamily="34" charset="0"/>
                <a:cs typeface="Times New Roman" panose="02020603050405020304" pitchFamily="18" charset="0"/>
              </a:rPr>
              <a:t>The State’s report will be sent to the applicants and a date for the hearing fixed within 30 days of the decision.</a:t>
            </a:r>
          </a:p>
          <a:p>
            <a:pPr marL="0" marR="0" indent="0">
              <a:spcBef>
                <a:spcPts val="0"/>
              </a:spcBef>
              <a:spcAft>
                <a:spcPts val="600"/>
              </a:spcAft>
              <a:buNone/>
            </a:pPr>
            <a:r>
              <a:rPr lang="en-US" sz="2000" dirty="0">
                <a:solidFill>
                  <a:srgbClr val="FFFFFF"/>
                </a:solidFill>
                <a:latin typeface="Californian FB" panose="0207040306080B030204" pitchFamily="18" charset="0"/>
                <a:ea typeface="Calibri" panose="020F0502020204030204" pitchFamily="34" charset="0"/>
              </a:rPr>
              <a:t>The ACERWC </a:t>
            </a:r>
            <a:r>
              <a:rPr lang="en-US" sz="2000" dirty="0">
                <a:solidFill>
                  <a:srgbClr val="FFFFFF"/>
                </a:solidFill>
                <a:effectLst/>
                <a:latin typeface="Californian FB" panose="0207040306080B030204" pitchFamily="18" charset="0"/>
                <a:ea typeface="Calibri" panose="020F0502020204030204" pitchFamily="34" charset="0"/>
              </a:rPr>
              <a:t>can refer the case to the Assembly of the AU ‘for appropriate intervention’ if the State has failed to take any measures to implement the decision.  </a:t>
            </a:r>
          </a:p>
          <a:p>
            <a:pPr marL="0" marR="0" indent="0">
              <a:spcBef>
                <a:spcPts val="0"/>
              </a:spcBef>
              <a:spcAft>
                <a:spcPts val="600"/>
              </a:spcAft>
              <a:buNone/>
            </a:pPr>
            <a:endParaRPr lang="en-GB" sz="2000" dirty="0">
              <a:solidFill>
                <a:srgbClr val="FFFFFF"/>
              </a:solidFill>
              <a:effectLst/>
              <a:latin typeface="Californian FB" panose="0207040306080B030204" pitchFamily="18" charset="0"/>
              <a:ea typeface="Calibri" panose="020F0502020204030204" pitchFamily="34" charset="0"/>
            </a:endParaRPr>
          </a:p>
        </p:txBody>
      </p:sp>
    </p:spTree>
    <p:extLst>
      <p:ext uri="{BB962C8B-B14F-4D97-AF65-F5344CB8AC3E}">
        <p14:creationId xmlns:p14="http://schemas.microsoft.com/office/powerpoint/2010/main" val="3327087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057EF-4E18-404B-9B64-456033E6F3B6}"/>
              </a:ext>
            </a:extLst>
          </p:cNvPr>
          <p:cNvSpPr>
            <a:spLocks noGrp="1"/>
          </p:cNvSpPr>
          <p:nvPr>
            <p:ph type="title"/>
          </p:nvPr>
        </p:nvSpPr>
        <p:spPr/>
        <p:txBody>
          <a:bodyPr>
            <a:normAutofit/>
          </a:bodyPr>
          <a:lstStyle/>
          <a:p>
            <a:r>
              <a:rPr lang="en-US" sz="3200" dirty="0">
                <a:latin typeface="Californian FB" panose="0207040306080B030204" pitchFamily="18" charset="0"/>
              </a:rPr>
              <a:t>Hearings on implementation</a:t>
            </a:r>
          </a:p>
        </p:txBody>
      </p:sp>
      <p:graphicFrame>
        <p:nvGraphicFramePr>
          <p:cNvPr id="5" name="Content Placeholder 2">
            <a:extLst>
              <a:ext uri="{FF2B5EF4-FFF2-40B4-BE49-F238E27FC236}">
                <a16:creationId xmlns:a16="http://schemas.microsoft.com/office/drawing/2014/main" id="{4139EB14-E8A1-4CD6-8F50-B1F88FECE3E7}"/>
              </a:ext>
            </a:extLst>
          </p:cNvPr>
          <p:cNvGraphicFramePr>
            <a:graphicFrameLocks noGrp="1"/>
          </p:cNvGraphicFramePr>
          <p:nvPr>
            <p:ph idx="1"/>
            <p:extLst>
              <p:ext uri="{D42A27DB-BD31-4B8C-83A1-F6EECF244321}">
                <p14:modId xmlns:p14="http://schemas.microsoft.com/office/powerpoint/2010/main" val="52694366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3853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9229C47-48F8-4D6B-831F-9E8F1E6D8F8F}"/>
              </a:ext>
            </a:extLst>
          </p:cNvPr>
          <p:cNvSpPr>
            <a:spLocks noGrp="1"/>
          </p:cNvSpPr>
          <p:nvPr>
            <p:ph type="title"/>
          </p:nvPr>
        </p:nvSpPr>
        <p:spPr>
          <a:xfrm>
            <a:off x="841248" y="548640"/>
            <a:ext cx="3600860" cy="5431536"/>
          </a:xfrm>
        </p:spPr>
        <p:txBody>
          <a:bodyPr>
            <a:normAutofit/>
          </a:bodyPr>
          <a:lstStyle/>
          <a:p>
            <a:r>
              <a:rPr lang="en-US" sz="4600" dirty="0">
                <a:latin typeface="Californian FB" panose="0207040306080B030204" pitchFamily="18" charset="0"/>
              </a:rPr>
              <a:t>What role for the AU in monitoring and enforcing decisions and judgments?</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7F924BA-DB19-460F-8304-520D7214129A}"/>
              </a:ext>
            </a:extLst>
          </p:cNvPr>
          <p:cNvSpPr>
            <a:spLocks noGrp="1"/>
          </p:cNvSpPr>
          <p:nvPr>
            <p:ph idx="1"/>
          </p:nvPr>
        </p:nvSpPr>
        <p:spPr>
          <a:xfrm>
            <a:off x="5126418" y="552091"/>
            <a:ext cx="6224335" cy="5431536"/>
          </a:xfrm>
        </p:spPr>
        <p:txBody>
          <a:bodyPr anchor="ctr">
            <a:normAutofit/>
          </a:bodyPr>
          <a:lstStyle/>
          <a:p>
            <a:pPr marL="0" marR="0">
              <a:spcBef>
                <a:spcPts val="0"/>
              </a:spcBef>
              <a:spcAft>
                <a:spcPts val="0"/>
              </a:spcAft>
            </a:pPr>
            <a:r>
              <a:rPr lang="en-GB" sz="2200" dirty="0">
                <a:effectLst/>
                <a:latin typeface="Californian FB" panose="0207040306080B030204" pitchFamily="18" charset="0"/>
                <a:ea typeface="Calibri" panose="020F0502020204030204" pitchFamily="34" charset="0"/>
                <a:cs typeface="Times New Roman" panose="02020603050405020304" pitchFamily="18" charset="0"/>
              </a:rPr>
              <a:t>All three bodies report to the AU policy organs with respect to implementation of their decisions and judgments.</a:t>
            </a:r>
          </a:p>
          <a:p>
            <a:pPr marL="0" marR="0">
              <a:spcBef>
                <a:spcPts val="0"/>
              </a:spcBef>
              <a:spcAft>
                <a:spcPts val="0"/>
              </a:spcAft>
            </a:pPr>
            <a:r>
              <a:rPr lang="en-GB" sz="2200" dirty="0">
                <a:effectLst/>
                <a:latin typeface="Californian FB" panose="0207040306080B030204" pitchFamily="18" charset="0"/>
                <a:ea typeface="Times New Roman" panose="02020603050405020304" pitchFamily="18" charset="0"/>
                <a:cs typeface="Times New Roman" panose="02020603050405020304" pitchFamily="18" charset="0"/>
              </a:rPr>
              <a:t>The Assembly of the AU has the ultimate threat of imposing sanctions for any State that ‘fails to comply with the decisions and policies of the Union’, arguably including those of the three human rights bodies.</a:t>
            </a:r>
            <a:endParaRPr lang="en-US" sz="2200" dirty="0">
              <a:effectLst/>
              <a:latin typeface="Californian FB" panose="0207040306080B030204" pitchFamily="18" charset="0"/>
              <a:ea typeface="Calibri" panose="020F0502020204030204" pitchFamily="34" charset="0"/>
              <a:cs typeface="Times New Roman" panose="02020603050405020304" pitchFamily="18" charset="0"/>
            </a:endParaRPr>
          </a:p>
          <a:p>
            <a:pPr marL="0" indent="0">
              <a:buNone/>
            </a:pPr>
            <a:endParaRPr lang="en-US" sz="2200" dirty="0">
              <a:latin typeface="Californian FB" panose="0207040306080B030204" pitchFamily="18" charset="0"/>
            </a:endParaRPr>
          </a:p>
        </p:txBody>
      </p:sp>
    </p:spTree>
    <p:extLst>
      <p:ext uri="{BB962C8B-B14F-4D97-AF65-F5344CB8AC3E}">
        <p14:creationId xmlns:p14="http://schemas.microsoft.com/office/powerpoint/2010/main" val="14680520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533</TotalTime>
  <Words>1752</Words>
  <Application>Microsoft Office PowerPoint</Application>
  <PresentationFormat>Widescreen</PresentationFormat>
  <Paragraphs>111</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Californian FB</vt:lpstr>
      <vt:lpstr>Calisto MT</vt:lpstr>
      <vt:lpstr>Wingdings</vt:lpstr>
      <vt:lpstr>Office Theme</vt:lpstr>
      <vt:lpstr>How do the African Commission and Court on Human and Peoples’ Rights and African Committee on the Rights and Welfare of the Child monitor implementation of their decisions and judgments?</vt:lpstr>
      <vt:lpstr>How does the African Court monitor the implementation of its judgments and rulings?</vt:lpstr>
      <vt:lpstr>Mechanisms if there is no compliance</vt:lpstr>
      <vt:lpstr>How does the African Commission monitor the implementation of its decisions?</vt:lpstr>
      <vt:lpstr>Obtaining information from the State authorities</vt:lpstr>
      <vt:lpstr>Procedures to monitor and encourage implementation</vt:lpstr>
      <vt:lpstr>How does the ACEWRC monitor the implementation of its decisions?</vt:lpstr>
      <vt:lpstr>Hearings on implementation</vt:lpstr>
      <vt:lpstr>What role for the AU in monitoring and enforcing decisions and judgments?</vt:lpstr>
      <vt:lpstr>What role for the AU in monitoring and enforcing implementation of judgments of the ACtHPR?</vt:lpstr>
      <vt:lpstr>What role for the AU in monitoring and enforcing implementation of the decisions of the ACHPR?</vt:lpstr>
      <vt:lpstr>What role for the AU in monitoring and enforcing decisions of the ACERWC?</vt:lpstr>
      <vt:lpstr>What can States do to implement the decisions and judgments?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Implementation of the decisions and judgments of the African Commission and Court on Human and Peoples’ Rights</dc:title>
  <dc:creator>Rachel Murray</dc:creator>
  <cp:lastModifiedBy>Rachel Murray</cp:lastModifiedBy>
  <cp:revision>23</cp:revision>
  <dcterms:created xsi:type="dcterms:W3CDTF">2021-01-13T10:32:22Z</dcterms:created>
  <dcterms:modified xsi:type="dcterms:W3CDTF">2021-04-30T12:13:23Z</dcterms:modified>
</cp:coreProperties>
</file>